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image/vnd.ms-photo" Extension="wdp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drawingml.chart+xml" PartName="/ppt/charts/chart1.xml"/>
  <Override ContentType="application/vnd.openxmlformats-officedocument.drawingml.chart+xml" PartName="/ppt/charts/chart2.xml"/>
  <Override ContentType="application/vnd.openxmlformats-officedocument.drawingml.chart+xml" PartName="/ppt/charts/chart3.xml"/>
  <Override ContentType="application/vnd.openxmlformats-officedocument.drawingml.chart+xml" PartName="/ppt/charts/chart4.xml"/>
  <Override ContentType="application/vnd.openxmlformats-officedocument.drawingml.chart+xml" PartName="/ppt/charts/chart5.xml"/>
  <Override ContentType="application/vnd.openxmlformats-officedocument.drawingml.chart+xml" PartName="/ppt/charts/chart6.xml"/>
  <Override ContentType="application/vnd.openxmlformats-officedocument.drawingml.chart+xml" PartName="/ppt/charts/chart7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10.xml"/>
  <Override ContentType="application/vnd.openxmlformats-officedocument.drawingml.chart+xml" PartName="/ppt/charts/chart11.xml"/>
  <Override ContentType="application/vnd.openxmlformats-officedocument.drawingml.chart+xml" PartName="/ppt/charts/chart12.xml"/>
  <Override ContentType="application/vnd.openxmlformats-officedocument.drawingml.chart+xml" PartName="/ppt/charts/chart13.xml"/>
  <Override ContentType="application/vnd.openxmlformats-officedocument.drawingml.chart+xml" PartName="/ppt/charts/chart14.xml"/>
  <Override ContentType="application/vnd.openxmlformats-officedocument.drawingml.chart+xml" PartName="/ppt/charts/chart15.xml"/>
  <Override ContentType="application/vnd.openxmlformats-officedocument.drawingml.chart+xml" PartName="/ppt/charts/chart16.xml"/>
  <Override ContentType="application/vnd.openxmlformats-officedocument.drawingml.chart+xml" PartName="/ppt/charts/chart17.xml"/>
  <Override ContentType="application/vnd.openxmlformats-officedocument.drawingml.chart+xml" PartName="/ppt/charts/chart18.xml"/>
  <Override ContentType="application/vnd.openxmlformats-officedocument.drawingml.chart+xml" PartName="/ppt/charts/chart19.xml"/>
  <Override ContentType="application/vnd.openxmlformats-officedocument.drawingml.chart+xml" PartName="/ppt/charts/chart20.xml"/>
  <Override ContentType="application/vnd.openxmlformats-officedocument.drawingml.chart+xml" PartName="/ppt/charts/chart21.xml"/>
  <Override ContentType="application/vnd.openxmlformats-officedocument.drawingml.chart+xml" PartName="/ppt/charts/chart22.xml"/>
  <Override ContentType="application/vnd.openxmlformats-officedocument.drawingml.chart+xml" PartName="/ppt/charts/chart23.xml"/>
  <Override ContentType="application/vnd.openxmlformats-officedocument.drawingml.chart+xml" PartName="/ppt/charts/chart24.xml"/>
  <Override ContentType="application/vnd.openxmlformats-officedocument.drawingml.chart+xml" PartName="/ppt/charts/chart25.xml"/>
  <Override ContentType="application/vnd.openxmlformats-officedocument.drawingml.chart+xml" PartName="/ppt/charts/chart26.xml"/>
  <Override ContentType="application/vnd.openxmlformats-officedocument.drawingml.chart+xml" PartName="/ppt/charts/chart27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colorstyle+xml" PartName="/ppt/charts/colors4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7.xml"/>
  <Override ContentType="application/vnd.ms-office.chartcolorstyle+xml" PartName="/ppt/charts/colors8.xml"/>
  <Override ContentType="application/vnd.ms-office.chartcolorstyle+xml" PartName="/ppt/charts/colors9.xml"/>
  <Override ContentType="application/vnd.ms-office.chartcolorstyle+xml" PartName="/ppt/charts/colors10.xml"/>
  <Override ContentType="application/vnd.ms-office.chartcolorstyle+xml" PartName="/ppt/charts/colors11.xml"/>
  <Override ContentType="application/vnd.ms-office.chartcolorstyle+xml" PartName="/ppt/charts/colors12.xml"/>
  <Override ContentType="application/vnd.ms-office.chartcolorstyle+xml" PartName="/ppt/charts/colors13.xml"/>
  <Override ContentType="application/vnd.ms-office.chartcolorstyle+xml" PartName="/ppt/charts/colors14.xml"/>
  <Override ContentType="application/vnd.ms-office.chartcolorstyle+xml" PartName="/ppt/charts/colors15.xml"/>
  <Override ContentType="application/vnd.ms-office.chartcolorstyle+xml" PartName="/ppt/charts/colors16.xml"/>
  <Override ContentType="application/vnd.ms-office.chartcolorstyle+xml" PartName="/ppt/charts/colors17.xml"/>
  <Override ContentType="application/vnd.ms-office.chartcolorstyle+xml" PartName="/ppt/charts/colors18.xml"/>
  <Override ContentType="application/vnd.ms-office.chartcolorstyle+xml" PartName="/ppt/charts/colors19.xml"/>
  <Override ContentType="application/vnd.ms-office.chartcolorstyle+xml" PartName="/ppt/charts/colors20.xml"/>
  <Override ContentType="application/vnd.ms-office.chartcolorstyle+xml" PartName="/ppt/charts/colors21.xml"/>
  <Override ContentType="application/vnd.ms-office.chartcolorstyle+xml" PartName="/ppt/charts/colors22.xml"/>
  <Override ContentType="application/vnd.ms-office.chartcolorstyle+xml" PartName="/ppt/charts/colors23.xml"/>
  <Override ContentType="application/vnd.ms-office.chartcolorstyle+xml" PartName="/ppt/charts/colors24.xml"/>
  <Override ContentType="application/vnd.ms-office.chartcolorstyle+xml" PartName="/ppt/charts/colors25.xml"/>
  <Override ContentType="application/vnd.ms-office.chartcolorstyle+xml" PartName="/ppt/charts/colors26.xml"/>
  <Override ContentType="application/vnd.ms-office.chartcolorstyle+xml" PartName="/ppt/charts/colors27.xml"/>
  <Override ContentType="application/vnd.ms-office.chartstyle+xml" PartName="/ppt/charts/style1.xml"/>
  <Override ContentType="application/vnd.ms-office.chartstyle+xml" PartName="/ppt/charts/style2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6.xml"/>
  <Override ContentType="application/vnd.ms-office.chartstyle+xml" PartName="/ppt/charts/style7.xml"/>
  <Override ContentType="application/vnd.ms-office.chartstyle+xml" PartName="/ppt/charts/style8.xml"/>
  <Override ContentType="application/vnd.ms-office.chartstyle+xml" PartName="/ppt/charts/style9.xml"/>
  <Override ContentType="application/vnd.ms-office.chartstyle+xml" PartName="/ppt/charts/style10.xml"/>
  <Override ContentType="application/vnd.ms-office.chartstyle+xml" PartName="/ppt/charts/style11.xml"/>
  <Override ContentType="application/vnd.ms-office.chartstyle+xml" PartName="/ppt/charts/style12.xml"/>
  <Override ContentType="application/vnd.ms-office.chartstyle+xml" PartName="/ppt/charts/style13.xml"/>
  <Override ContentType="application/vnd.ms-office.chartstyle+xml" PartName="/ppt/charts/style14.xml"/>
  <Override ContentType="application/vnd.ms-office.chartstyle+xml" PartName="/ppt/charts/style15.xml"/>
  <Override ContentType="application/vnd.ms-office.chartstyle+xml" PartName="/ppt/charts/style16.xml"/>
  <Override ContentType="application/vnd.ms-office.chartstyle+xml" PartName="/ppt/charts/style17.xml"/>
  <Override ContentType="application/vnd.ms-office.chartstyle+xml" PartName="/ppt/charts/style18.xml"/>
  <Override ContentType="application/vnd.ms-office.chartstyle+xml" PartName="/ppt/charts/style19.xml"/>
  <Override ContentType="application/vnd.ms-office.chartstyle+xml" PartName="/ppt/charts/style20.xml"/>
  <Override ContentType="application/vnd.ms-office.chartstyle+xml" PartName="/ppt/charts/style21.xml"/>
  <Override ContentType="application/vnd.ms-office.chartstyle+xml" PartName="/ppt/charts/style22.xml"/>
  <Override ContentType="application/vnd.ms-office.chartstyle+xml" PartName="/ppt/charts/style23.xml"/>
  <Override ContentType="application/vnd.ms-office.chartstyle+xml" PartName="/ppt/charts/style24.xml"/>
  <Override ContentType="application/vnd.ms-office.chartstyle+xml" PartName="/ppt/charts/style25.xml"/>
  <Override ContentType="application/vnd.ms-office.chartstyle+xml" PartName="/ppt/charts/style26.xml"/>
  <Override ContentType="application/vnd.ms-office.chartstyle+xml" PartName="/ppt/charts/style2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ms-powerpoint.revisioninfo+xml" PartName="/ppt/revisionInfo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6.xml"/>
  <Override ContentType="application/vnd.openxmlformats-officedocument.presentationml.slide+xml" PartName="/ppt/slides/slide28.xml"/>
  <Override ContentType="application/vnd.openxmlformats-officedocument.presentationml.slide+xml" PartName="/ppt/slides/slide30.xml"/>
  <Override ContentType="application/vnd.openxmlformats-officedocument.presentationml.slide+xml" PartName="/ppt/slides/slide32.xml"/>
  <Override ContentType="application/vnd.openxmlformats-officedocument.presentationml.slide+xml" PartName="/ppt/slides/slide34.xml"/>
  <Override ContentType="application/vnd.openxmlformats-officedocument.presentationml.slide+xml" PartName="/ppt/slides/slide36.xml"/>
  <Override ContentType="application/vnd.openxmlformats-officedocument.presentationml.slide+xml" PartName="/ppt/slides/slide38.xml"/>
  <Override ContentType="application/vnd.openxmlformats-officedocument.presentationml.slide+xml" PartName="/ppt/slides/slide40.xml"/>
  <Override ContentType="application/vnd.openxmlformats-officedocument.presentationml.slide+xml" PartName="/ppt/slides/slide42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7.xml"/>
  <Override ContentType="application/vnd.openxmlformats-officedocument.presentationml.slide+xml" PartName="/ppt/slides/slide69.xml"/>
  <Override ContentType="application/vnd.openxmlformats-officedocument.presentationml.slide+xml" PartName="/ppt/slides/slide71.xml"/>
  <Override ContentType="application/vnd.openxmlformats-officedocument.presentationml.slide+xml" PartName="/ppt/slides/slide73.xml"/>
  <Override ContentType="application/vnd.openxmlformats-officedocument.presentationml.slide+xml" PartName="/ppt/slides/slide75.xml"/>
  <Override ContentType="application/vnd.openxmlformats-officedocument.presentationml.slide+xml" PartName="/ppt/slides/slide77.xml"/>
  <Override ContentType="application/vnd.openxmlformats-officedocument.presentationml.slide+xml" PartName="/ppt/slides/slide79.xml"/>
  <Override ContentType="application/vnd.openxmlformats-officedocument.presentationml.slide+xml" PartName="/ppt/slides/slide81.xml"/>
  <Override ContentType="application/vnd.openxmlformats-officedocument.presentationml.slide+xml" PartName="/ppt/slides/slide83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9" r:id="rId2"/>
    <p:sldId id="306" r:id="rId3"/>
    <p:sldId id="305" r:id="rId4"/>
    <p:sldId id="265" r:id="rId5"/>
    <p:sldId id="267" r:id="rId6"/>
    <p:sldId id="281" r:id="rId7"/>
    <p:sldId id="280" r:id="rId8"/>
    <p:sldId id="269" r:id="rId9"/>
    <p:sldId id="270" r:id="rId10"/>
    <p:sldId id="274" r:id="rId11"/>
    <p:sldId id="263" r:id="rId12"/>
    <p:sldId id="262" r:id="rId13"/>
    <p:sldId id="343" r:id="rId14"/>
    <p:sldId id="309" r:id="rId15"/>
    <p:sldId id="314" r:id="rId16"/>
    <p:sldId id="315" r:id="rId17"/>
    <p:sldId id="316" r:id="rId18"/>
    <p:sldId id="318" r:id="rId19"/>
    <p:sldId id="319" r:id="rId20"/>
    <p:sldId id="320" r:id="rId21"/>
    <p:sldId id="321" r:id="rId22"/>
    <p:sldId id="322" r:id="rId23"/>
    <p:sldId id="330" r:id="rId24"/>
    <p:sldId id="341" r:id="rId25"/>
    <p:sldId id="368" r:id="rId27"/>
    <p:sldId id="376" r:id="rId29"/>
    <p:sldId id="399" r:id="rId31"/>
    <p:sldId id="424" r:id="rId33"/>
    <p:sldId id="425" r:id="rId35"/>
    <p:sldId id="426" r:id="rId37"/>
    <p:sldId id="427" r:id="rId39"/>
    <p:sldId id="428" r:id="rId41"/>
    <p:sldId id="429" r:id="rId43"/>
    <p:sldId id="366" r:id="rId45"/>
    <p:sldId id="367" r:id="rId46"/>
    <p:sldId id="264" r:id="rId47"/>
    <p:sldId id="342" r:id="rId48"/>
    <p:sldId id="344" r:id="rId49"/>
    <p:sldId id="345" r:id="rId50"/>
    <p:sldId id="346" r:id="rId51"/>
    <p:sldId id="347" r:id="rId52"/>
    <p:sldId id="329" r:id="rId53"/>
    <p:sldId id="324" r:id="rId54"/>
    <p:sldId id="325" r:id="rId55"/>
    <p:sldId id="326" r:id="rId56"/>
    <p:sldId id="327" r:id="rId57"/>
    <p:sldId id="328" r:id="rId58"/>
    <p:sldId id="340" r:id="rId59"/>
    <p:sldId id="332" r:id="rId60"/>
    <p:sldId id="333" r:id="rId61"/>
    <p:sldId id="335" r:id="rId62"/>
    <p:sldId id="339" r:id="rId63"/>
    <p:sldId id="336" r:id="rId64"/>
    <p:sldId id="377" r:id="rId65"/>
    <p:sldId id="430" r:id="rId66"/>
    <p:sldId id="431" r:id="rId68"/>
    <p:sldId id="432" r:id="rId70"/>
    <p:sldId id="433" r:id="rId72"/>
    <p:sldId id="434" r:id="rId74"/>
    <p:sldId id="435" r:id="rId76"/>
    <p:sldId id="436" r:id="rId78"/>
    <p:sldId id="437" r:id="rId80"/>
    <p:sldId id="438" r:id="rId82"/>
    <p:sldId id="439" r:id="rId84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423" r:id="rId100"/>
    <p:sldId id="30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313CC5-AEC6-C543-A7A8-0B4884AD53C3}">
          <p14:sldIdLst>
            <p14:sldId id="259"/>
            <p14:sldId id="306"/>
            <p14:sldId id="305"/>
            <p14:sldId id="265"/>
            <p14:sldId id="267"/>
            <p14:sldId id="281"/>
            <p14:sldId id="280"/>
            <p14:sldId id="269"/>
            <p14:sldId id="270"/>
            <p14:sldId id="274"/>
            <p14:sldId id="263"/>
            <p14:sldId id="262"/>
            <p14:sldId id="343"/>
            <p14:sldId id="309"/>
            <p14:sldId id="314"/>
            <p14:sldId id="315"/>
            <p14:sldId id="316"/>
            <p14:sldId id="318"/>
            <p14:sldId id="319"/>
            <p14:sldId id="320"/>
            <p14:sldId id="321"/>
            <p14:sldId id="322"/>
            <p14:sldId id="330"/>
            <p14:sldId id="341"/>
            <p14:sldId id="378"/>
            <p14:sldId id="368"/>
            <p14:sldId id="369"/>
            <p14:sldId id="376"/>
            <p14:sldId id="398"/>
            <p14:sldId id="399"/>
            <p14:sldId id="400"/>
            <p14:sldId id="424"/>
            <p14:sldId id="402"/>
            <p14:sldId id="425"/>
            <p14:sldId id="404"/>
            <p14:sldId id="426"/>
            <p14:sldId id="406"/>
            <p14:sldId id="427"/>
            <p14:sldId id="408"/>
            <p14:sldId id="428"/>
            <p14:sldId id="409"/>
            <p14:sldId id="429"/>
            <p14:sldId id="411"/>
            <p14:sldId id="366"/>
            <p14:sldId id="367"/>
            <p14:sldId id="264"/>
            <p14:sldId id="342"/>
            <p14:sldId id="344"/>
            <p14:sldId id="345"/>
            <p14:sldId id="346"/>
            <p14:sldId id="347"/>
            <p14:sldId id="329"/>
            <p14:sldId id="324"/>
            <p14:sldId id="325"/>
            <p14:sldId id="326"/>
            <p14:sldId id="327"/>
            <p14:sldId id="328"/>
            <p14:sldId id="340"/>
            <p14:sldId id="332"/>
            <p14:sldId id="333"/>
            <p14:sldId id="335"/>
            <p14:sldId id="339"/>
            <p14:sldId id="336"/>
            <p14:sldId id="377"/>
            <p14:sldId id="430"/>
            <p14:sldId id="413"/>
            <p14:sldId id="431"/>
            <p14:sldId id="414"/>
            <p14:sldId id="432"/>
            <p14:sldId id="415"/>
            <p14:sldId id="433"/>
            <p14:sldId id="416"/>
            <p14:sldId id="434"/>
            <p14:sldId id="417"/>
            <p14:sldId id="435"/>
            <p14:sldId id="418"/>
            <p14:sldId id="436"/>
            <p14:sldId id="419"/>
            <p14:sldId id="437"/>
            <p14:sldId id="420"/>
            <p14:sldId id="438"/>
            <p14:sldId id="421"/>
            <p14:sldId id="439"/>
            <p14:sldId id="422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423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91"/>
    <a:srgbClr val="232323"/>
    <a:srgbClr val="FCBD7A"/>
    <a:srgbClr val="346E0F"/>
    <a:srgbClr val="43951A"/>
    <a:srgbClr val="5AC527"/>
    <a:srgbClr val="FCE691"/>
    <a:srgbClr val="ED4E4A"/>
    <a:srgbClr val="640000"/>
    <a:srgbClr val="7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EDEA6-AAB2-E24D-A1F5-0B4E2986CEF2}" v="1171" dt="2024-03-08T07:23:1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86"/>
    <p:restoredTop sz="96029"/>
  </p:normalViewPr>
  <p:slideViewPr>
    <p:cSldViewPr snapToGrid="0">
      <p:cViewPr varScale="1">
        <p:scale>
          <a:sx n="109" d="100"/>
          <a:sy n="109" d="100"/>
        </p:scale>
        <p:origin x="216" y="480"/>
      </p:cViewPr>
      <p:guideLst>
        <p:guide orient="horz" pos="232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00" Target="slides/slide99.xml" Type="http://schemas.openxmlformats.org/officeDocument/2006/relationships/slide"/><Relationship Id="rId101" Target="slides/slide100.xml" Type="http://schemas.openxmlformats.org/officeDocument/2006/relationships/slide"/><Relationship Id="rId102" Target="notesMasters/notesMaster1.xml" Type="http://schemas.openxmlformats.org/officeDocument/2006/relationships/notesMaster"/><Relationship Id="rId103" Target="presProps.xml" Type="http://schemas.openxmlformats.org/officeDocument/2006/relationships/presProps"/><Relationship Id="rId104" Target="viewProps.xml" Type="http://schemas.openxmlformats.org/officeDocument/2006/relationships/viewProps"/><Relationship Id="rId105" Target="theme/theme1.xml" Type="http://schemas.openxmlformats.org/officeDocument/2006/relationships/theme"/><Relationship Id="rId106" Target="tableStyles.xml" Type="http://schemas.openxmlformats.org/officeDocument/2006/relationships/tableStyles"/><Relationship Id="rId107" Target="revisionInfo.xml" Type="http://schemas.microsoft.com/office/2015/10/relationships/revisionInfo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" Target="slides/slide1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<Relationship Id="rId25" Target="slides/slide24.xml" Type="http://schemas.openxmlformats.org/officeDocument/2006/relationships/slide"/><Relationship Id="rId27" Target="slides/slide26.xml" Type="http://schemas.openxmlformats.org/officeDocument/2006/relationships/slide"/><Relationship Id="rId29" Target="slides/slide28.xml" Type="http://schemas.openxmlformats.org/officeDocument/2006/relationships/slide"/><Relationship Id="rId3" Target="slides/slide2.xml" Type="http://schemas.openxmlformats.org/officeDocument/2006/relationships/slide"/><Relationship Id="rId31" Target="slides/slide30.xml" Type="http://schemas.openxmlformats.org/officeDocument/2006/relationships/slide"/><Relationship Id="rId33" Target="slides/slide32.xml" Type="http://schemas.openxmlformats.org/officeDocument/2006/relationships/slide"/><Relationship Id="rId35" Target="slides/slide34.xml" Type="http://schemas.openxmlformats.org/officeDocument/2006/relationships/slide"/><Relationship Id="rId37" Target="slides/slide36.xml" Type="http://schemas.openxmlformats.org/officeDocument/2006/relationships/slide"/><Relationship Id="rId39" Target="slides/slide38.xml" Type="http://schemas.openxmlformats.org/officeDocument/2006/relationships/slide"/><Relationship Id="rId4" Target="slides/slide3.xml" Type="http://schemas.openxmlformats.org/officeDocument/2006/relationships/slide"/><Relationship Id="rId41" Target="slides/slide40.xml" Type="http://schemas.openxmlformats.org/officeDocument/2006/relationships/slide"/><Relationship Id="rId43" Target="slides/slide42.xml" Type="http://schemas.openxmlformats.org/officeDocument/2006/relationships/slide"/><Relationship Id="rId45" Target="slides/slide44.xml" Type="http://schemas.openxmlformats.org/officeDocument/2006/relationships/slide"/><Relationship Id="rId46" Target="slides/slide45.xml" Type="http://schemas.openxmlformats.org/officeDocument/2006/relationships/slide"/><Relationship Id="rId47" Target="slides/slide46.xml" Type="http://schemas.openxmlformats.org/officeDocument/2006/relationships/slide"/><Relationship Id="rId48" Target="slides/slide47.xml" Type="http://schemas.openxmlformats.org/officeDocument/2006/relationships/slide"/><Relationship Id="rId49" Target="slides/slide48.xml" Type="http://schemas.openxmlformats.org/officeDocument/2006/relationships/slide"/><Relationship Id="rId5" Target="slides/slide4.xml" Type="http://schemas.openxmlformats.org/officeDocument/2006/relationships/slide"/><Relationship Id="rId50" Target="slides/slide49.xml" Type="http://schemas.openxmlformats.org/officeDocument/2006/relationships/slide"/><Relationship Id="rId51" Target="slides/slide50.xml" Type="http://schemas.openxmlformats.org/officeDocument/2006/relationships/slide"/><Relationship Id="rId52" Target="slides/slide51.xml" Type="http://schemas.openxmlformats.org/officeDocument/2006/relationships/slide"/><Relationship Id="rId53" Target="slides/slide52.xml" Type="http://schemas.openxmlformats.org/officeDocument/2006/relationships/slide"/><Relationship Id="rId54" Target="slides/slide53.xml" Type="http://schemas.openxmlformats.org/officeDocument/2006/relationships/slide"/><Relationship Id="rId55" Target="slides/slide54.xml" Type="http://schemas.openxmlformats.org/officeDocument/2006/relationships/slide"/><Relationship Id="rId56" Target="slides/slide55.xml" Type="http://schemas.openxmlformats.org/officeDocument/2006/relationships/slide"/><Relationship Id="rId57" Target="slides/slide56.xml" Type="http://schemas.openxmlformats.org/officeDocument/2006/relationships/slide"/><Relationship Id="rId58" Target="slides/slide57.xml" Type="http://schemas.openxmlformats.org/officeDocument/2006/relationships/slide"/><Relationship Id="rId59" Target="slides/slide58.xml" Type="http://schemas.openxmlformats.org/officeDocument/2006/relationships/slide"/><Relationship Id="rId6" Target="slides/slide5.xml" Type="http://schemas.openxmlformats.org/officeDocument/2006/relationships/slide"/><Relationship Id="rId60" Target="slides/slide59.xml" Type="http://schemas.openxmlformats.org/officeDocument/2006/relationships/slide"/><Relationship Id="rId61" Target="slides/slide60.xml" Type="http://schemas.openxmlformats.org/officeDocument/2006/relationships/slide"/><Relationship Id="rId62" Target="slides/slide61.xml" Type="http://schemas.openxmlformats.org/officeDocument/2006/relationships/slide"/><Relationship Id="rId63" Target="slides/slide62.xml" Type="http://schemas.openxmlformats.org/officeDocument/2006/relationships/slide"/><Relationship Id="rId64" Target="slides/slide63.xml" Type="http://schemas.openxmlformats.org/officeDocument/2006/relationships/slide"/><Relationship Id="rId65" Target="slides/slide64.xml" Type="http://schemas.openxmlformats.org/officeDocument/2006/relationships/slide"/><Relationship Id="rId66" Target="slides/slide65.xml" Type="http://schemas.openxmlformats.org/officeDocument/2006/relationships/slide"/><Relationship Id="rId68" Target="slides/slide67.xml" Type="http://schemas.openxmlformats.org/officeDocument/2006/relationships/slide"/><Relationship Id="rId7" Target="slides/slide6.xml" Type="http://schemas.openxmlformats.org/officeDocument/2006/relationships/slide"/><Relationship Id="rId70" Target="slides/slide69.xml" Type="http://schemas.openxmlformats.org/officeDocument/2006/relationships/slide"/><Relationship Id="rId72" Target="slides/slide71.xml" Type="http://schemas.openxmlformats.org/officeDocument/2006/relationships/slide"/><Relationship Id="rId74" Target="slides/slide73.xml" Type="http://schemas.openxmlformats.org/officeDocument/2006/relationships/slide"/><Relationship Id="rId76" Target="slides/slide75.xml" Type="http://schemas.openxmlformats.org/officeDocument/2006/relationships/slide"/><Relationship Id="rId78" Target="slides/slide77.xml" Type="http://schemas.openxmlformats.org/officeDocument/2006/relationships/slide"/><Relationship Id="rId8" Target="slides/slide7.xml" Type="http://schemas.openxmlformats.org/officeDocument/2006/relationships/slide"/><Relationship Id="rId80" Target="slides/slide79.xml" Type="http://schemas.openxmlformats.org/officeDocument/2006/relationships/slide"/><Relationship Id="rId82" Target="slides/slide81.xml" Type="http://schemas.openxmlformats.org/officeDocument/2006/relationships/slide"/><Relationship Id="rId84" Target="slides/slide83.xml" Type="http://schemas.openxmlformats.org/officeDocument/2006/relationships/slide"/><Relationship Id="rId86" Target="slides/slide85.xml" Type="http://schemas.openxmlformats.org/officeDocument/2006/relationships/slide"/><Relationship Id="rId87" Target="slides/slide86.xml" Type="http://schemas.openxmlformats.org/officeDocument/2006/relationships/slide"/><Relationship Id="rId88" Target="slides/slide87.xml" Type="http://schemas.openxmlformats.org/officeDocument/2006/relationships/slide"/><Relationship Id="rId89" Target="slides/slide88.xml" Type="http://schemas.openxmlformats.org/officeDocument/2006/relationships/slide"/><Relationship Id="rId9" Target="slides/slide8.xml" Type="http://schemas.openxmlformats.org/officeDocument/2006/relationships/slide"/><Relationship Id="rId90" Target="slides/slide89.xml" Type="http://schemas.openxmlformats.org/officeDocument/2006/relationships/slide"/><Relationship Id="rId91" Target="slides/slide90.xml" Type="http://schemas.openxmlformats.org/officeDocument/2006/relationships/slide"/><Relationship Id="rId92" Target="slides/slide91.xml" Type="http://schemas.openxmlformats.org/officeDocument/2006/relationships/slide"/><Relationship Id="rId93" Target="slides/slide92.xml" Type="http://schemas.openxmlformats.org/officeDocument/2006/relationships/slide"/><Relationship Id="rId94" Target="slides/slide93.xml" Type="http://schemas.openxmlformats.org/officeDocument/2006/relationships/slide"/><Relationship Id="rId95" Target="slides/slide94.xml" Type="http://schemas.openxmlformats.org/officeDocument/2006/relationships/slide"/><Relationship Id="rId96" Target="slides/slide95.xml" Type="http://schemas.openxmlformats.org/officeDocument/2006/relationships/slide"/><Relationship Id="rId97" Target="slides/slide96.xml" Type="http://schemas.openxmlformats.org/officeDocument/2006/relationships/slide"/><Relationship Id="rId98" Target="slides/slide97.xml" Type="http://schemas.openxmlformats.org/officeDocument/2006/relationships/slide"/><Relationship Id="rId99" Target="slides/slide98.xml" Type="http://schemas.openxmlformats.org/officeDocument/2006/relationships/slide"/></Relationships>
</file>

<file path=ppt/charts/_rels/chart1.xml.rels><?xml version="1.0" encoding="UTF-8" standalone="no"?><Relationships xmlns="http://schemas.openxmlformats.org/package/2006/relationships"><Relationship Id="rId1" Target="style1.xml" Type="http://schemas.microsoft.com/office/2011/relationships/chartStyle"/><Relationship Id="rId2" Target="colors1.xml" Type="http://schemas.microsoft.com/office/2011/relationships/chartColorStyle"/><Relationship Id="rId3" Target="../embeddings/Microsoft_Excel_Worksheet.xlsx" Type="http://schemas.openxmlformats.org/officeDocument/2006/relationships/package"/></Relationships>
</file>

<file path=ppt/charts/_rels/chart10.xml.rels><?xml version="1.0" encoding="UTF-8" standalone="no"?><Relationships xmlns="http://schemas.openxmlformats.org/package/2006/relationships"><Relationship Id="rId1" Target="style10.xml" Type="http://schemas.microsoft.com/office/2011/relationships/chartStyle"/><Relationship Id="rId2" Target="colors10.xml" Type="http://schemas.microsoft.com/office/2011/relationships/chartColorStyle"/><Relationship Id="rId3" Target="../embeddings/Microsoft_Excel_Worksheet9.xlsx" Type="http://schemas.openxmlformats.org/officeDocument/2006/relationships/package"/></Relationships>
</file>

<file path=ppt/charts/_rels/chart11.xml.rels><?xml version="1.0" encoding="UTF-8" standalone="no"?><Relationships xmlns="http://schemas.openxmlformats.org/package/2006/relationships"><Relationship Id="rId1" Target="style11.xml" Type="http://schemas.microsoft.com/office/2011/relationships/chartStyle"/><Relationship Id="rId2" Target="colors11.xml" Type="http://schemas.microsoft.com/office/2011/relationships/chartColorStyle"/><Relationship Id="rId3" Target="../embeddings/Microsoft_Excel_Worksheet10.xlsx" Type="http://schemas.openxmlformats.org/officeDocument/2006/relationships/package"/></Relationships>
</file>

<file path=ppt/charts/_rels/chart12.xml.rels><?xml version="1.0" encoding="UTF-8" standalone="no"?><Relationships xmlns="http://schemas.openxmlformats.org/package/2006/relationships"><Relationship Id="rId1" Target="style12.xml" Type="http://schemas.microsoft.com/office/2011/relationships/chartStyle"/><Relationship Id="rId2" Target="colors12.xml" Type="http://schemas.microsoft.com/office/2011/relationships/chartColorStyle"/><Relationship Id="rId3" Target="../embeddings/Microsoft_Excel_Worksheet11.xlsx" Type="http://schemas.openxmlformats.org/officeDocument/2006/relationships/package"/></Relationships>
</file>

<file path=ppt/charts/_rels/chart13.xml.rels><?xml version="1.0" encoding="UTF-8" standalone="no"?><Relationships xmlns="http://schemas.openxmlformats.org/package/2006/relationships"><Relationship Id="rId1" Target="style13.xml" Type="http://schemas.microsoft.com/office/2011/relationships/chartStyle"/><Relationship Id="rId2" Target="colors13.xml" Type="http://schemas.microsoft.com/office/2011/relationships/chartColorStyle"/><Relationship Id="rId3" Target="../embeddings/Microsoft_Excel_Worksheet12.xlsx" Type="http://schemas.openxmlformats.org/officeDocument/2006/relationships/package"/></Relationships>
</file>

<file path=ppt/charts/_rels/chart14.xml.rels><?xml version="1.0" encoding="UTF-8" standalone="no"?><Relationships xmlns="http://schemas.openxmlformats.org/package/2006/relationships"><Relationship Id="rId1" Target="style14.xml" Type="http://schemas.microsoft.com/office/2011/relationships/chartStyle"/><Relationship Id="rId2" Target="colors14.xml" Type="http://schemas.microsoft.com/office/2011/relationships/chartColorStyle"/><Relationship Id="rId3" Target="../embeddings/Microsoft_Excel_Worksheet13.xlsx" Type="http://schemas.openxmlformats.org/officeDocument/2006/relationships/package"/></Relationships>
</file>

<file path=ppt/charts/_rels/chart15.xml.rels><?xml version="1.0" encoding="UTF-8" standalone="no"?><Relationships xmlns="http://schemas.openxmlformats.org/package/2006/relationships"><Relationship Id="rId1" Target="style15.xml" Type="http://schemas.microsoft.com/office/2011/relationships/chartStyle"/><Relationship Id="rId2" Target="colors15.xml" Type="http://schemas.microsoft.com/office/2011/relationships/chartColorStyle"/><Relationship Id="rId3" Target="../embeddings/Microsoft_Excel_Worksheet14.xlsx" Type="http://schemas.openxmlformats.org/officeDocument/2006/relationships/package"/></Relationships>
</file>

<file path=ppt/charts/_rels/chart16.xml.rels><?xml version="1.0" encoding="UTF-8" standalone="no"?><Relationships xmlns="http://schemas.openxmlformats.org/package/2006/relationships"><Relationship Id="rId1" Target="style16.xml" Type="http://schemas.microsoft.com/office/2011/relationships/chartStyle"/><Relationship Id="rId2" Target="colors16.xml" Type="http://schemas.microsoft.com/office/2011/relationships/chartColorStyle"/><Relationship Id="rId3" Target="../embeddings/Microsoft_Excel_Worksheet15.xlsx" Type="http://schemas.openxmlformats.org/officeDocument/2006/relationships/package"/></Relationships>
</file>

<file path=ppt/charts/_rels/chart17.xml.rels><?xml version="1.0" encoding="UTF-8" standalone="no"?><Relationships xmlns="http://schemas.openxmlformats.org/package/2006/relationships"><Relationship Id="rId1" Target="style17.xml" Type="http://schemas.microsoft.com/office/2011/relationships/chartStyle"/><Relationship Id="rId2" Target="colors17.xml" Type="http://schemas.microsoft.com/office/2011/relationships/chartColorStyle"/><Relationship Id="rId3" Target="../embeddings/Microsoft_Excel_Worksheet16.xlsx" Type="http://schemas.openxmlformats.org/officeDocument/2006/relationships/package"/></Relationships>
</file>

<file path=ppt/charts/_rels/chart18.xml.rels><?xml version="1.0" encoding="UTF-8" standalone="no"?><Relationships xmlns="http://schemas.openxmlformats.org/package/2006/relationships"><Relationship Id="rId1" Target="style18.xml" Type="http://schemas.microsoft.com/office/2011/relationships/chartStyle"/><Relationship Id="rId2" Target="colors18.xml" Type="http://schemas.microsoft.com/office/2011/relationships/chartColorStyle"/><Relationship Id="rId3" Target="../embeddings/Microsoft_Excel_Worksheet17.xlsx" Type="http://schemas.openxmlformats.org/officeDocument/2006/relationships/package"/></Relationships>
</file>

<file path=ppt/charts/_rels/chart19.xml.rels><?xml version="1.0" encoding="UTF-8" standalone="no"?><Relationships xmlns="http://schemas.openxmlformats.org/package/2006/relationships"><Relationship Id="rId1" Target="style19.xml" Type="http://schemas.microsoft.com/office/2011/relationships/chartStyle"/><Relationship Id="rId2" Target="colors19.xml" Type="http://schemas.microsoft.com/office/2011/relationships/chartColorStyle"/><Relationship Id="rId3" Target="../embeddings/Microsoft_Excel_Worksheet18.xlsx" Type="http://schemas.openxmlformats.org/officeDocument/2006/relationships/package"/></Relationships>
</file>

<file path=ppt/charts/_rels/chart2.xml.rels><?xml version="1.0" encoding="UTF-8" standalone="no"?><Relationships xmlns="http://schemas.openxmlformats.org/package/2006/relationships"><Relationship Id="rId1" Target="style2.xml" Type="http://schemas.microsoft.com/office/2011/relationships/chartStyle"/><Relationship Id="rId2" Target="colors2.xml" Type="http://schemas.microsoft.com/office/2011/relationships/chartColorStyle"/><Relationship Id="rId3" Target="../embeddings/Microsoft_Excel_Worksheet1.xlsx" Type="http://schemas.openxmlformats.org/officeDocument/2006/relationships/package"/></Relationships>
</file>

<file path=ppt/charts/_rels/chart20.xml.rels><?xml version="1.0" encoding="UTF-8" standalone="no"?><Relationships xmlns="http://schemas.openxmlformats.org/package/2006/relationships"><Relationship Id="rId1" Target="style20.xml" Type="http://schemas.microsoft.com/office/2011/relationships/chartStyle"/><Relationship Id="rId2" Target="colors20.xml" Type="http://schemas.microsoft.com/office/2011/relationships/chartColorStyle"/><Relationship Id="rId3" Target="../embeddings/Microsoft_Excel_Worksheet19.xlsx" Type="http://schemas.openxmlformats.org/officeDocument/2006/relationships/package"/></Relationships>
</file>

<file path=ppt/charts/_rels/chart21.xml.rels><?xml version="1.0" encoding="UTF-8" standalone="no"?><Relationships xmlns="http://schemas.openxmlformats.org/package/2006/relationships"><Relationship Id="rId1" Target="style21.xml" Type="http://schemas.microsoft.com/office/2011/relationships/chartStyle"/><Relationship Id="rId2" Target="colors21.xml" Type="http://schemas.microsoft.com/office/2011/relationships/chartColorStyle"/><Relationship Id="rId3" Target="../embeddings/Microsoft_Excel_Worksheet20.xlsx" Type="http://schemas.openxmlformats.org/officeDocument/2006/relationships/package"/></Relationships>
</file>

<file path=ppt/charts/_rels/chart22.xml.rels><?xml version="1.0" encoding="UTF-8" standalone="no"?><Relationships xmlns="http://schemas.openxmlformats.org/package/2006/relationships"><Relationship Id="rId1" Target="style22.xml" Type="http://schemas.microsoft.com/office/2011/relationships/chartStyle"/><Relationship Id="rId2" Target="colors22.xml" Type="http://schemas.microsoft.com/office/2011/relationships/chartColorStyle"/><Relationship Id="rId3" Target="../embeddings/Microsoft_Excel_Worksheet21.xlsx" Type="http://schemas.openxmlformats.org/officeDocument/2006/relationships/package"/></Relationships>
</file>

<file path=ppt/charts/_rels/chart23.xml.rels><?xml version="1.0" encoding="UTF-8" standalone="no"?><Relationships xmlns="http://schemas.openxmlformats.org/package/2006/relationships"><Relationship Id="rId1" Target="style23.xml" Type="http://schemas.microsoft.com/office/2011/relationships/chartStyle"/><Relationship Id="rId2" Target="colors23.xml" Type="http://schemas.microsoft.com/office/2011/relationships/chartColorStyle"/><Relationship Id="rId3" Target="../embeddings/Microsoft_Excel_Worksheet22.xlsx" Type="http://schemas.openxmlformats.org/officeDocument/2006/relationships/package"/></Relationships>
</file>

<file path=ppt/charts/_rels/chart24.xml.rels><?xml version="1.0" encoding="UTF-8" standalone="no"?><Relationships xmlns="http://schemas.openxmlformats.org/package/2006/relationships"><Relationship Id="rId1" Target="style24.xml" Type="http://schemas.microsoft.com/office/2011/relationships/chartStyle"/><Relationship Id="rId2" Target="colors24.xml" Type="http://schemas.microsoft.com/office/2011/relationships/chartColorStyle"/><Relationship Id="rId3" Target="../embeddings/Microsoft_Excel_Worksheet23.xlsx" Type="http://schemas.openxmlformats.org/officeDocument/2006/relationships/package"/></Relationships>
</file>

<file path=ppt/charts/_rels/chart25.xml.rels><?xml version="1.0" encoding="UTF-8" standalone="no"?><Relationships xmlns="http://schemas.openxmlformats.org/package/2006/relationships"><Relationship Id="rId1" Target="style25.xml" Type="http://schemas.microsoft.com/office/2011/relationships/chartStyle"/><Relationship Id="rId2" Target="colors25.xml" Type="http://schemas.microsoft.com/office/2011/relationships/chartColorStyle"/><Relationship Id="rId3" Target="../embeddings/Microsoft_Excel_Worksheet24.xlsx" Type="http://schemas.openxmlformats.org/officeDocument/2006/relationships/package"/></Relationships>
</file>

<file path=ppt/charts/_rels/chart26.xml.rels><?xml version="1.0" encoding="UTF-8" standalone="no"?><Relationships xmlns="http://schemas.openxmlformats.org/package/2006/relationships"><Relationship Id="rId1" Target="style26.xml" Type="http://schemas.microsoft.com/office/2011/relationships/chartStyle"/><Relationship Id="rId2" Target="colors26.xml" Type="http://schemas.microsoft.com/office/2011/relationships/chartColorStyle"/><Relationship Id="rId3" Target="../embeddings/Microsoft_Excel_Worksheet25.xlsx" Type="http://schemas.openxmlformats.org/officeDocument/2006/relationships/package"/></Relationships>
</file>

<file path=ppt/charts/_rels/chart27.xml.rels><?xml version="1.0" encoding="UTF-8" standalone="no"?><Relationships xmlns="http://schemas.openxmlformats.org/package/2006/relationships"><Relationship Id="rId1" Target="style27.xml" Type="http://schemas.microsoft.com/office/2011/relationships/chartStyle"/><Relationship Id="rId2" Target="colors27.xml" Type="http://schemas.microsoft.com/office/2011/relationships/chartColorStyle"/><Relationship Id="rId3" Target="../embeddings/Microsoft_Excel_Worksheet26.xlsx" Type="http://schemas.openxmlformats.org/officeDocument/2006/relationships/package"/></Relationships>
</file>

<file path=ppt/charts/_rels/chart3.xml.rels><?xml version="1.0" encoding="UTF-8" standalone="no"?><Relationships xmlns="http://schemas.openxmlformats.org/package/2006/relationships"><Relationship Id="rId1" Target="style3.xml" Type="http://schemas.microsoft.com/office/2011/relationships/chartStyle"/><Relationship Id="rId2" Target="colors3.xml" Type="http://schemas.microsoft.com/office/2011/relationships/chartColorStyle"/><Relationship Id="rId3" Target="../embeddings/Microsoft_Excel_Worksheet2.xlsx" Type="http://schemas.openxmlformats.org/officeDocument/2006/relationships/package"/></Relationships>
</file>

<file path=ppt/charts/_rels/chart4.xml.rels><?xml version="1.0" encoding="UTF-8" standalone="no"?><Relationships xmlns="http://schemas.openxmlformats.org/package/2006/relationships"><Relationship Id="rId1" Target="style4.xml" Type="http://schemas.microsoft.com/office/2011/relationships/chartStyle"/><Relationship Id="rId2" Target="colors4.xml" Type="http://schemas.microsoft.com/office/2011/relationships/chartColorStyle"/><Relationship Id="rId3" Target="../embeddings/Microsoft_Excel_Worksheet3.xlsx" Type="http://schemas.openxmlformats.org/officeDocument/2006/relationships/package"/></Relationships>
</file>

<file path=ppt/charts/_rels/chart5.xml.rels><?xml version="1.0" encoding="UTF-8" standalone="no"?><Relationships xmlns="http://schemas.openxmlformats.org/package/2006/relationships"><Relationship Id="rId1" Target="style5.xml" Type="http://schemas.microsoft.com/office/2011/relationships/chartStyle"/><Relationship Id="rId2" Target="colors5.xml" Type="http://schemas.microsoft.com/office/2011/relationships/chartColorStyle"/><Relationship Id="rId3" Target="../embeddings/Microsoft_Excel_Worksheet4.xlsx" Type="http://schemas.openxmlformats.org/officeDocument/2006/relationships/package"/></Relationships>
</file>

<file path=ppt/charts/_rels/chart6.xml.rels><?xml version="1.0" encoding="UTF-8" standalone="no"?><Relationships xmlns="http://schemas.openxmlformats.org/package/2006/relationships"><Relationship Id="rId1" Target="style6.xml" Type="http://schemas.microsoft.com/office/2011/relationships/chartStyle"/><Relationship Id="rId2" Target="colors6.xml" Type="http://schemas.microsoft.com/office/2011/relationships/chartColorStyle"/><Relationship Id="rId3" Target="../embeddings/Microsoft_Excel_Worksheet5.xlsx" Type="http://schemas.openxmlformats.org/officeDocument/2006/relationships/package"/></Relationships>
</file>

<file path=ppt/charts/_rels/chart7.xml.rels><?xml version="1.0" encoding="UTF-8" standalone="no"?><Relationships xmlns="http://schemas.openxmlformats.org/package/2006/relationships"><Relationship Id="rId1" Target="style7.xml" Type="http://schemas.microsoft.com/office/2011/relationships/chartStyle"/><Relationship Id="rId2" Target="colors7.xml" Type="http://schemas.microsoft.com/office/2011/relationships/chartColorStyle"/><Relationship Id="rId3" Target="../embeddings/Microsoft_Excel_Worksheet6.xlsx" Type="http://schemas.openxmlformats.org/officeDocument/2006/relationships/package"/></Relationships>
</file>

<file path=ppt/charts/_rels/chart8.xml.rels><?xml version="1.0" encoding="UTF-8" standalone="no"?><Relationships xmlns="http://schemas.openxmlformats.org/package/2006/relationships"><Relationship Id="rId1" Target="style8.xml" Type="http://schemas.microsoft.com/office/2011/relationships/chartStyle"/><Relationship Id="rId2" Target="colors8.xml" Type="http://schemas.microsoft.com/office/2011/relationships/chartColorStyle"/><Relationship Id="rId3" Target="../embeddings/Microsoft_Excel_Worksheet7.xlsx" Type="http://schemas.openxmlformats.org/officeDocument/2006/relationships/package"/></Relationships>
</file>

<file path=ppt/charts/_rels/chart9.xml.rels><?xml version="1.0" encoding="UTF-8" standalone="no"?><Relationships xmlns="http://schemas.openxmlformats.org/package/2006/relationships"><Relationship Id="rId1" Target="style9.xml" Type="http://schemas.microsoft.com/office/2011/relationships/chartStyle"/><Relationship Id="rId2" Target="colors9.xml" Type="http://schemas.microsoft.com/office/2011/relationships/chartColorStyle"/><Relationship Id="rId3" Target="../embeddings/Microsoft_Excel_Worksheet8.xlsx" Type="http://schemas.openxmlformats.org/officeDocument/2006/relationships/package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 5 – Asset Allocation</a:t>
            </a:r>
            <a:endParaRPr lang="en-US" dirty="0"/>
          </a:p>
        </c:rich>
      </c:tx>
      <c:layout>
        <c:manualLayout>
          <c:xMode val="edge"/>
          <c:yMode val="edge"/>
          <c:x val="0.11625362161998885"/>
          <c:y val="0.24599206694532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1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0D-F44B-80A6-02E59F1D21DA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Sheet1!$A$1:$A$8</c:f>
              <c:strCache>
                <c:ptCount val="8"/>
                <c:pt idx="0">
                  <c:v>Fixed Income</c:v>
                </c:pt>
                <c:pt idx="1">
                  <c:v>Equity</c:v>
                </c:pt>
                <c:pt idx="2">
                  <c:v>Real Estate</c:v>
                </c:pt>
                <c:pt idx="3">
                  <c:v>Other Assets</c:v>
                </c:pt>
                <c:pt idx="4">
                  <c:v>Debt</c:v>
                </c:pt>
                <c:pt idx="5">
                  <c:v>Cash and Equivalents</c:v>
                </c:pt>
                <c:pt idx="6">
                  <c:v>Offshore Investments</c:v>
                </c:pt>
                <c:pt idx="7">
                  <c:v>Aggressive Hybrid Funds</c:v>
                </c:pt>
              </c:strCache>
            </c:strRef>
          </c:cat>
          <c:val>
            <c:numRef>
              <c:f>Sheet1!$B$1:$B$8</c:f>
              <c:numCache>
                <c:ptCount val="8"/>
                <c:pt idx="0">
                  <c:v>0.493</c:v>
                </c:pt>
                <c:pt idx="1">
                  <c:v>0.219</c:v>
                </c:pt>
                <c:pt idx="2">
                  <c:v>0.164</c:v>
                </c:pt>
                <c:pt idx="3">
                  <c:v>0.048</c:v>
                </c:pt>
                <c:pt idx="4">
                  <c:v>0.031</c:v>
                </c:pt>
                <c:pt idx="5">
                  <c:v>0.024</c:v>
                </c:pt>
                <c:pt idx="6">
                  <c:v>0.022</c:v>
                </c:pt>
                <c:pt idx="7">
                  <c:v>0.0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0D-F44B-80A6-02E59F1D2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bg1"/>
                </a:solidFill>
              </a:rPr>
              <a:t>21 RISK distribution</a:t>
            </a:r>
            <a:r>
              <a:rPr lang="en-US" b="0" baseline="0" dirty="0">
                <a:solidFill>
                  <a:schemeClr val="bg1"/>
                </a:solidFill>
              </a:rPr>
              <a:t> </a:t>
            </a:r>
            <a:endParaRPr lang="en-US" b="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6711708555342842"/>
          <c:y val="7.130204838994921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1361616479194681"/>
          <c:w val="0.89047486118861652"/>
          <c:h val="0.7464930310100642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BFE-0F4D-89E7-6291ED2EE14A}"/>
              </c:ext>
            </c:extLst>
          </c:dPt>
          <c:dLbls>
            <c:numFmt formatCode="0.00%" sourceLinked="0"/>
            <c:spPr>
              <a:solidFill>
                <a:prstClr val="black">
                  <a:lumMod val="50000"/>
                  <a:lumOff val="5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Low</c:v>
                </c:pt>
                <c:pt idx="1">
                  <c:v>Low to Moderate</c:v>
                </c:pt>
                <c:pt idx="2">
                  <c:v>Moderate</c:v>
                </c:pt>
                <c:pt idx="3">
                  <c:v>Moderately High</c:v>
                </c:pt>
                <c:pt idx="4">
                  <c:v>Very High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FE-0F4D-89E7-6291ED2EE1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4"/>
        <c:gapDepth val="0"/>
        <c:shape val="box"/>
        <c:axId val="929010031"/>
        <c:axId val="929011743"/>
        <c:axId val="0"/>
      </c:bar3DChart>
      <c:catAx>
        <c:axId val="929010031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1"/>
        <c:axPos val="r"/>
        <c:majorGridlines>
          <c:spPr>
            <a:ln w="0" cap="flat" cmpd="sng" algn="ctr">
              <a:noFill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22 - Category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59C-CA4D-8C33-2CCE0622D74B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allocation'!$A$1:$A$5</c:f>
              <c:strCache>
                <c:ptCount val="5"/>
                <c:pt idx="0">
                  <c:v>Flexi Cap ₹1.99Cr</c:v>
                </c:pt>
                <c:pt idx="1">
                  <c:v>Mid Cap ₹1.99Cr</c:v>
                </c:pt>
                <c:pt idx="2">
                  <c:v>ELSS ₹1.99Cr</c:v>
                </c:pt>
                <c:pt idx="3">
                  <c:v>Small Cap ₹1.99Cr</c:v>
                </c:pt>
                <c:pt idx="4">
                  <c:v>Low Duration ₹1.99Cr</c:v>
                </c:pt>
              </c:strCache>
            </c:strRef>
          </c:cat>
          <c:val>
            <c:numRef>
              <c:f>'debt mf category allocation'!$B$1:$B$5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59C-CA4D-8C33-2CCE0622D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24– Allocation by Rating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5F4-764D-BA70-C5E1E3DF2011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allocation'!$A$1:$A$3</c:f>
              <c:strCache>
                <c:ptCount val="3"/>
                <c:pt idx="0">
                  <c:v>Unclassified ₹24.76L</c:v>
                </c:pt>
                <c:pt idx="1">
                  <c:v>AAA ₹2.41L</c:v>
                </c:pt>
                <c:pt idx="2">
                  <c:v>A1+ ₹7.41L</c:v>
                </c:pt>
              </c:strCache>
            </c:strRef>
          </c:cat>
          <c:val>
            <c:numRef>
              <c:f>'debt mf category allocation'!$B$1:$B$3</c:f>
              <c:numCache>
                <c:ptCount val="3"/>
                <c:pt idx="0">
                  <c:v>0.71</c:v>
                </c:pt>
                <c:pt idx="1">
                  <c:v>0.22</c:v>
                </c:pt>
                <c:pt idx="2">
                  <c:v>0.07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F4-764D-BA70-C5E1E3DF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25– Allocation By Type</a:t>
            </a:r>
            <a:endParaRPr lang="en-US" dirty="0"/>
          </a:p>
        </c:rich>
      </c:tx>
      <c:layout>
        <c:manualLayout>
          <c:xMode val="edge"/>
          <c:yMode val="edge"/>
          <c:x val="0.14085983184302808"/>
          <c:y val="0.17469001855537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Treps/Reverse repo</c:v>
                </c:pt>
                <c:pt idx="1">
                  <c:v>Certificate of Deposits</c:v>
                </c:pt>
                <c:pt idx="2">
                  <c:v>Commercial Papers</c:v>
                </c:pt>
                <c:pt idx="3">
                  <c:v>Debt</c:v>
                </c:pt>
                <c:pt idx="4">
                  <c:v>Treasury Bill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28– Allocation by Rating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5F4-764D-BA70-C5E1E3DF2011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allocation'!$A$1:$A$3</c:f>
              <c:strCache>
                <c:ptCount val="3"/>
                <c:pt idx="0">
                  <c:v>Unclassified ₹24.76L</c:v>
                </c:pt>
                <c:pt idx="1">
                  <c:v>AAA ₹2.41L</c:v>
                </c:pt>
                <c:pt idx="2">
                  <c:v>A1+ ₹7.41L</c:v>
                </c:pt>
              </c:strCache>
            </c:strRef>
          </c:cat>
          <c:val>
            <c:numRef>
              <c:f>'debt mf category allocation'!$B$1:$B$3</c:f>
              <c:numCache>
                <c:ptCount val="3"/>
                <c:pt idx="0">
                  <c:v>0.71</c:v>
                </c:pt>
                <c:pt idx="1">
                  <c:v>0.22</c:v>
                </c:pt>
                <c:pt idx="2">
                  <c:v>0.07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F4-764D-BA70-C5E1E3DF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29– Allocation By Type</a:t>
            </a:r>
            <a:endParaRPr lang="en-US" dirty="0"/>
          </a:p>
        </c:rich>
      </c:tx>
      <c:layout>
        <c:manualLayout>
          <c:xMode val="edge"/>
          <c:yMode val="edge"/>
          <c:x val="0.14085983184302808"/>
          <c:y val="0.17469001855537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Treps/Reverse repo</c:v>
                </c:pt>
                <c:pt idx="1">
                  <c:v>Certificate of Deposits</c:v>
                </c:pt>
                <c:pt idx="2">
                  <c:v>Commercial Papers</c:v>
                </c:pt>
                <c:pt idx="3">
                  <c:v>Debt</c:v>
                </c:pt>
                <c:pt idx="4">
                  <c:v>Treasury Bill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32- </a:t>
            </a: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Allocation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allocation'!$A$1:$A$3</c:f>
              <c:strCache>
                <c:ptCount val="3"/>
                <c:pt idx="0">
                  <c:v>Mutual Funds</c:v>
                </c:pt>
                <c:pt idx="1">
                  <c:v>Stocks</c:v>
                </c:pt>
                <c:pt idx="2">
                  <c:v>PMS</c:v>
                </c:pt>
              </c:strCache>
            </c:strRef>
          </c:cat>
          <c:val>
            <c:numRef>
              <c:f>'debt mf category allocation'!$B$1:$B$3</c:f>
              <c:numCache>
                <c:ptCount val="3"/>
                <c:pt idx="0">
                  <c:v>0.75</c:v>
                </c:pt>
                <c:pt idx="1">
                  <c:v>0.15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33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Market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allocation'!$A$1:$A$3</c:f>
              <c:strCache>
                <c:ptCount val="3"/>
                <c:pt idx="0">
                  <c:v>Flexi Cap</c:v>
                </c:pt>
                <c:pt idx="1">
                  <c:v>Small Cap</c:v>
                </c:pt>
                <c:pt idx="2">
                  <c:v>Large Cap</c:v>
                </c:pt>
              </c:strCache>
            </c:strRef>
          </c:cat>
          <c:val>
            <c:numRef>
              <c:f>'debt mf category allocation'!$B$1:$B$3</c:f>
              <c:numCache>
                <c:ptCount val="3"/>
                <c:pt idx="0">
                  <c:v>0.455</c:v>
                </c:pt>
                <c:pt idx="1">
                  <c:v>0.255</c:v>
                </c:pt>
                <c:pt idx="2">
                  <c:v>0.29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34</a:t>
            </a: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 -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Sector</a:t>
            </a: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– Top 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Unclassified</c:v>
                </c:pt>
                <c:pt idx="1">
                  <c:v>Financial Services</c:v>
                </c:pt>
                <c:pt idx="2">
                  <c:v>Industrials</c:v>
                </c:pt>
                <c:pt idx="3">
                  <c:v>Healthcare</c:v>
                </c:pt>
                <c:pt idx="4">
                  <c:v>Energy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 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allocation'!$A$1:$A$12</c:f>
              <c:strCache>
                <c:ptCount val="12"/>
                <c:pt idx="0">
                  <c:v>Flexi Cap ₹1.99Cr</c:v>
                </c:pt>
                <c:pt idx="1">
                  <c:v>Flexi Cap ₹1.99Cr</c:v>
                </c:pt>
                <c:pt idx="2">
                  <c:v>Flexi Cap ₹1.99Cr</c:v>
                </c:pt>
                <c:pt idx="3">
                  <c:v>Flexi Cap ₹1.99Cr</c:v>
                </c:pt>
                <c:pt idx="4">
                  <c:v>Flexi Cap ₹1.99Cr</c:v>
                </c:pt>
                <c:pt idx="5">
                  <c:v>Mid Cap ₹1.99Cr</c:v>
                </c:pt>
                <c:pt idx="6">
                  <c:v>Mid Cap ₹1.99Cr</c:v>
                </c:pt>
                <c:pt idx="7">
                  <c:v>Mid Cap ₹1.99Cr</c:v>
                </c:pt>
                <c:pt idx="8">
                  <c:v>Mid Cap ₹1.99Cr</c:v>
                </c:pt>
                <c:pt idx="9">
                  <c:v>Small Cap ₹1.99Cr</c:v>
                </c:pt>
                <c:pt idx="10">
                  <c:v>Small Cap ₹1.99Cr</c:v>
                </c:pt>
                <c:pt idx="11">
                  <c:v>Small Cap ₹1.99Cr</c:v>
                </c:pt>
              </c:strCache>
            </c:strRef>
          </c:cat>
          <c:val>
            <c:numRef>
              <c:f>'debt mf category allocation'!$B$1:$B$12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7 – Product Allocation</a:t>
            </a:r>
            <a:endParaRPr lang="en-US" dirty="0"/>
          </a:p>
        </c:rich>
      </c:tx>
      <c:layout>
        <c:manualLayout>
          <c:xMode val="edge"/>
          <c:yMode val="edge"/>
          <c:x val="0.11153409565857424"/>
          <c:y val="0.199645735491857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'Product allocation'!$B$1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1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9-B34D-89E2-C36E694971CA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allocation'!$A$1:$A$8</c:f>
              <c:strCache>
                <c:ptCount val="8"/>
                <c:pt idx="0">
                  <c:v>Mutual Funds</c:v>
                </c:pt>
                <c:pt idx="1">
                  <c:v>Real Estate</c:v>
                </c:pt>
                <c:pt idx="2">
                  <c:v>AIF</c:v>
                </c:pt>
                <c:pt idx="3">
                  <c:v>PMS</c:v>
                </c:pt>
                <c:pt idx="4">
                  <c:v>PE/VC Funds</c:v>
                </c:pt>
                <c:pt idx="5">
                  <c:v>Cash and Others</c:v>
                </c:pt>
                <c:pt idx="6">
                  <c:v>Direct Equity</c:v>
                </c:pt>
                <c:pt idx="7">
                  <c:v>PPF</c:v>
                </c:pt>
              </c:strCache>
            </c:strRef>
          </c:cat>
          <c:val>
            <c:numRef>
              <c:f>'Product allocation'!$B$1:$B$8</c:f>
              <c:numCache>
                <c:ptCount val="8"/>
                <c:pt idx="0">
                  <c:v>0.703</c:v>
                </c:pt>
                <c:pt idx="1">
                  <c:v>0.109</c:v>
                </c:pt>
                <c:pt idx="2">
                  <c:v>0.078</c:v>
                </c:pt>
                <c:pt idx="3">
                  <c:v>0.046</c:v>
                </c:pt>
                <c:pt idx="4">
                  <c:v>0.031</c:v>
                </c:pt>
                <c:pt idx="5">
                  <c:v>0.024</c:v>
                </c:pt>
                <c:pt idx="6">
                  <c:v>0.01</c:v>
                </c:pt>
                <c:pt idx="7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99-B34D-89E2-C36E69497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39 -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Financial Services ₹1.99Cr</c:v>
                </c:pt>
                <c:pt idx="1">
                  <c:v>Unclassified ₹20.99L</c:v>
                </c:pt>
                <c:pt idx="2">
                  <c:v>Consumer Distribution ₹10.99L</c:v>
                </c:pt>
                <c:pt idx="3">
                  <c:v>Consumer Distribution ₹10.99L</c:v>
                </c:pt>
                <c:pt idx="4">
                  <c:v>Unclassified ₹20.99L</c:v>
                </c:pt>
                <c:pt idx="5">
                  <c:v>Financial Services ₹1.99Cr</c:v>
                </c:pt>
                <c:pt idx="6">
                  <c:v>Consumer Distribution ₹10.99L</c:v>
                </c:pt>
                <c:pt idx="7">
                  <c:v>Financial Services ₹1.99Cr</c:v>
                </c:pt>
                <c:pt idx="8">
                  <c:v>Consumer Distribution ₹10.99L</c:v>
                </c:pt>
                <c:pt idx="9">
                  <c:v>Unclassified ₹20.99L</c:v>
                </c:pt>
                <c:pt idx="10">
                  <c:v>Consumer Distribution ₹10.99L</c:v>
                </c:pt>
                <c:pt idx="11">
                  <c:v>Consumer Distribution ₹10.99L</c:v>
                </c:pt>
              </c:strCache>
            </c:strRef>
          </c:cat>
          <c:val>
            <c:numRef>
              <c:f>Sheet1!$B$1:$B$12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40 – Top Fund House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HDFC MF Pvt Ltd.</c:v>
                </c:pt>
                <c:pt idx="1">
                  <c:v>Axis MF Pvt Ltd.</c:v>
                </c:pt>
                <c:pt idx="2">
                  <c:v>Quant MF Pvt Ltd.</c:v>
                </c:pt>
                <c:pt idx="3">
                  <c:v>SBI MF Pvt Ltd.</c:v>
                </c:pt>
                <c:pt idx="4">
                  <c:v>ICICI MF Pvt Ltd.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44–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allocation'!$A$1:$A$12</c:f>
              <c:strCache>
                <c:ptCount val="12"/>
                <c:pt idx="0">
                  <c:v>Flexi Cap ₹1.99Cr</c:v>
                </c:pt>
                <c:pt idx="1">
                  <c:v>Flexi Cap ₹1.99Cr</c:v>
                </c:pt>
                <c:pt idx="2">
                  <c:v>Flexi Cap ₹1.99Cr</c:v>
                </c:pt>
                <c:pt idx="3">
                  <c:v>Flexi Cap ₹1.99Cr</c:v>
                </c:pt>
                <c:pt idx="4">
                  <c:v>Flexi Cap ₹1.99Cr</c:v>
                </c:pt>
                <c:pt idx="5">
                  <c:v>Mid Cap ₹1.99Cr</c:v>
                </c:pt>
                <c:pt idx="6">
                  <c:v>Mid Cap ₹1.99Cr</c:v>
                </c:pt>
                <c:pt idx="7">
                  <c:v>Mid Cap ₹1.99Cr</c:v>
                </c:pt>
                <c:pt idx="8">
                  <c:v>Mid Cap ₹1.99Cr</c:v>
                </c:pt>
                <c:pt idx="9">
                  <c:v>Small Cap ₹1.99Cr</c:v>
                </c:pt>
                <c:pt idx="10">
                  <c:v>Small Cap ₹1.99Cr</c:v>
                </c:pt>
                <c:pt idx="11">
                  <c:v>Small Cap ₹1.99Cr</c:v>
                </c:pt>
              </c:strCache>
            </c:strRef>
          </c:cat>
          <c:val>
            <c:numRef>
              <c:f>'debt mf category allocation'!$B$1:$B$12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45 -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Financial Services ₹1.99Cr</c:v>
                </c:pt>
                <c:pt idx="1">
                  <c:v>Unclassified ₹20.99L</c:v>
                </c:pt>
                <c:pt idx="2">
                  <c:v>Consumer Distribution ₹10.99L</c:v>
                </c:pt>
                <c:pt idx="3">
                  <c:v>Consumer Distribution ₹10.99L</c:v>
                </c:pt>
                <c:pt idx="4">
                  <c:v>Unclassified ₹20.99L</c:v>
                </c:pt>
                <c:pt idx="5">
                  <c:v>Financial Services ₹1.99Cr</c:v>
                </c:pt>
                <c:pt idx="6">
                  <c:v>Consumer Distribution ₹10.99L</c:v>
                </c:pt>
                <c:pt idx="7">
                  <c:v>Financial Services ₹1.99Cr</c:v>
                </c:pt>
                <c:pt idx="8">
                  <c:v>Consumer Distribution ₹10.99L</c:v>
                </c:pt>
                <c:pt idx="9">
                  <c:v>Unclassified ₹20.99L</c:v>
                </c:pt>
                <c:pt idx="10">
                  <c:v>Consumer Distribution ₹10.99L</c:v>
                </c:pt>
                <c:pt idx="11">
                  <c:v>Consumer Distribution ₹10.99L</c:v>
                </c:pt>
              </c:strCache>
            </c:strRef>
          </c:cat>
          <c:val>
            <c:numRef>
              <c:f>Sheet1!$B$1:$B$12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49 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allocation'!$A$1:$A$12</c:f>
              <c:strCache>
                <c:ptCount val="12"/>
                <c:pt idx="0">
                  <c:v>Flexi Cap ₹1.99Cr</c:v>
                </c:pt>
                <c:pt idx="1">
                  <c:v>Flexi Cap ₹1.99Cr</c:v>
                </c:pt>
                <c:pt idx="2">
                  <c:v>Flexi Cap ₹1.99Cr</c:v>
                </c:pt>
                <c:pt idx="3">
                  <c:v>Flexi Cap ₹1.99Cr</c:v>
                </c:pt>
                <c:pt idx="4">
                  <c:v>Flexi Cap ₹1.99Cr</c:v>
                </c:pt>
                <c:pt idx="5">
                  <c:v>Mid Cap ₹1.99Cr</c:v>
                </c:pt>
                <c:pt idx="6">
                  <c:v>Mid Cap ₹1.99Cr</c:v>
                </c:pt>
                <c:pt idx="7">
                  <c:v>Mid Cap ₹1.99Cr</c:v>
                </c:pt>
                <c:pt idx="8">
                  <c:v>Mid Cap ₹1.99Cr</c:v>
                </c:pt>
                <c:pt idx="9">
                  <c:v>Small Cap ₹1.99Cr</c:v>
                </c:pt>
                <c:pt idx="10">
                  <c:v>Small Cap ₹1.99Cr</c:v>
                </c:pt>
                <c:pt idx="11">
                  <c:v>Small Cap ₹1.99Cr</c:v>
                </c:pt>
              </c:strCache>
            </c:strRef>
          </c:cat>
          <c:val>
            <c:numRef>
              <c:f>'debt mf category allocation'!$B$1:$B$12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50 -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Financial Services ₹1.99Cr</c:v>
                </c:pt>
                <c:pt idx="1">
                  <c:v>Unclassified ₹20.99L</c:v>
                </c:pt>
                <c:pt idx="2">
                  <c:v>Consumer Distribution ₹10.99L</c:v>
                </c:pt>
                <c:pt idx="3">
                  <c:v>Consumer Distribution ₹10.99L</c:v>
                </c:pt>
                <c:pt idx="4">
                  <c:v>Unclassified ₹20.99L</c:v>
                </c:pt>
                <c:pt idx="5">
                  <c:v>Financial Services ₹1.99Cr</c:v>
                </c:pt>
                <c:pt idx="6">
                  <c:v>Consumer Distribution ₹10.99L</c:v>
                </c:pt>
                <c:pt idx="7">
                  <c:v>Financial Services ₹1.99Cr</c:v>
                </c:pt>
                <c:pt idx="8">
                  <c:v>Consumer Distribution ₹10.99L</c:v>
                </c:pt>
                <c:pt idx="9">
                  <c:v>Unclassified ₹20.99L</c:v>
                </c:pt>
                <c:pt idx="10">
                  <c:v>Consumer Distribution ₹10.99L</c:v>
                </c:pt>
                <c:pt idx="11">
                  <c:v>Consumer Distribution ₹10.99L</c:v>
                </c:pt>
              </c:strCache>
            </c:strRef>
          </c:cat>
          <c:val>
            <c:numRef>
              <c:f>Sheet1!$B$1:$B$12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54 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allocation'!$A$1:$A$12</c:f>
              <c:strCache>
                <c:ptCount val="12"/>
                <c:pt idx="0">
                  <c:v>Flexi Cap ₹1.99Cr</c:v>
                </c:pt>
                <c:pt idx="1">
                  <c:v>Flexi Cap ₹1.99Cr</c:v>
                </c:pt>
                <c:pt idx="2">
                  <c:v>Flexi Cap ₹1.99Cr</c:v>
                </c:pt>
                <c:pt idx="3">
                  <c:v>Flexi Cap ₹1.99Cr</c:v>
                </c:pt>
                <c:pt idx="4">
                  <c:v>Flexi Cap ₹1.99Cr</c:v>
                </c:pt>
                <c:pt idx="5">
                  <c:v>Mid Cap ₹1.99Cr</c:v>
                </c:pt>
                <c:pt idx="6">
                  <c:v>Mid Cap ₹1.99Cr</c:v>
                </c:pt>
                <c:pt idx="7">
                  <c:v>Mid Cap ₹1.99Cr</c:v>
                </c:pt>
                <c:pt idx="8">
                  <c:v>Mid Cap ₹1.99Cr</c:v>
                </c:pt>
                <c:pt idx="9">
                  <c:v>Small Cap ₹1.99Cr</c:v>
                </c:pt>
                <c:pt idx="10">
                  <c:v>Small Cap ₹1.99Cr</c:v>
                </c:pt>
                <c:pt idx="11">
                  <c:v>Small Cap ₹1.99Cr</c:v>
                </c:pt>
              </c:strCache>
            </c:strRef>
          </c:cat>
          <c:val>
            <c:numRef>
              <c:f>'debt mf category allocation'!$B$1:$B$12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55 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Sheet1!$A$1:$A$12</c:f>
              <c:strCache>
                <c:ptCount val="12"/>
                <c:pt idx="0">
                  <c:v>Financial Services ₹1.99Cr</c:v>
                </c:pt>
                <c:pt idx="1">
                  <c:v>Unclassified ₹20.99L</c:v>
                </c:pt>
                <c:pt idx="2">
                  <c:v>Consumer Distribution ₹10.99L</c:v>
                </c:pt>
                <c:pt idx="3">
                  <c:v>Consumer Distribution ₹10.99L</c:v>
                </c:pt>
                <c:pt idx="4">
                  <c:v>Unclassified ₹20.99L</c:v>
                </c:pt>
                <c:pt idx="5">
                  <c:v>Financial Services ₹1.99Cr</c:v>
                </c:pt>
                <c:pt idx="6">
                  <c:v>Consumer Distribution ₹10.99L</c:v>
                </c:pt>
                <c:pt idx="7">
                  <c:v>Financial Services ₹1.99Cr</c:v>
                </c:pt>
                <c:pt idx="8">
                  <c:v>Consumer Distribution ₹10.99L</c:v>
                </c:pt>
                <c:pt idx="9">
                  <c:v>Unclassified ₹20.99L</c:v>
                </c:pt>
                <c:pt idx="10">
                  <c:v>Consumer Distribution ₹10.99L</c:v>
                </c:pt>
                <c:pt idx="11">
                  <c:v>Consumer Distribution ₹10.99L</c:v>
                </c:pt>
              </c:strCache>
            </c:strRef>
          </c:cat>
          <c:val>
            <c:numRef>
              <c:f>Sheet1!$B$1:$B$12</c:f>
              <c:numCache>
                <c:ptCount val="12"/>
                <c:pt idx="0">
                  <c:v>0.314</c:v>
                </c:pt>
                <c:pt idx="1">
                  <c:v>0.164</c:v>
                </c:pt>
                <c:pt idx="2">
                  <c:v>0.122</c:v>
                </c:pt>
                <c:pt idx="3">
                  <c:v>0.122</c:v>
                </c:pt>
                <c:pt idx="4">
                  <c:v>0.102</c:v>
                </c:pt>
                <c:pt idx="5">
                  <c:v>0.098</c:v>
                </c:pt>
                <c:pt idx="6">
                  <c:v>0.048</c:v>
                </c:pt>
                <c:pt idx="7">
                  <c:v>0.016</c:v>
                </c:pt>
                <c:pt idx="8">
                  <c:v>0.006</c:v>
                </c:pt>
                <c:pt idx="9">
                  <c:v>0.006</c:v>
                </c:pt>
                <c:pt idx="10">
                  <c:v>0.001</c:v>
                </c:pt>
                <c:pt idx="11">
                  <c:v>0.001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8 - </a:t>
            </a:r>
            <a:r>
              <a:rPr lang="en-US" baseline="0" dirty="0" err="1"/>
              <a:t>iSSUERS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solidFill>
          <a:schemeClr val="tx1">
            <a:lumMod val="95000"/>
            <a:lumOff val="5000"/>
          </a:schemeClr>
        </a:solidFill>
        <a:ln>
          <a:noFill/>
        </a:ln>
        <a:effectLst/>
        <a:sp3d/>
      </c:spPr>
    </c:sideWall>
    <c:backWall>
      <c:thickness val="0"/>
      <c:spPr>
        <a:solidFill>
          <a:schemeClr val="tx1">
            <a:lumMod val="95000"/>
            <a:lumOff val="5000"/>
          </a:schemeClr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1361616479194681"/>
          <c:w val="0.89047486118861652"/>
          <c:h val="0.7464930310100642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6A-C744-A927-80CE092EDFD5}"/>
                </c:ext>
              </c:extLst>
            </c:dLbl>
            <c:numFmt formatCode="0.00%" sourceLinked="0"/>
            <c:spPr>
              <a:solidFill>
                <a:prstClr val="black">
                  <a:lumMod val="50000"/>
                  <a:lumOff val="5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Aditya Birla Sunlife Asset Management Company Ltd.</c:v>
                </c:pt>
                <c:pt idx="1">
                  <c:v>Sample sp</c:v>
                </c:pt>
                <c:pt idx="2">
                  <c:v>Kotak Mahindra Asset Management Company Ltd.</c:v>
                </c:pt>
                <c:pt idx="3">
                  <c:v>SBI Funds Management Pvt Ltd.</c:v>
                </c:pt>
                <c:pt idx="4">
                  <c:v>HDFC Asset Management Company Ltd.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0.396</c:v>
                </c:pt>
                <c:pt idx="1">
                  <c:v>0.146</c:v>
                </c:pt>
                <c:pt idx="2">
                  <c:v>0.08</c:v>
                </c:pt>
                <c:pt idx="3">
                  <c:v>0.078</c:v>
                </c:pt>
                <c:pt idx="4">
                  <c:v>0.046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4"/>
        <c:gapDepth val="0"/>
        <c:shape val="box"/>
        <c:axId val="929010031"/>
        <c:axId val="929011743"/>
        <c:axId val="0"/>
      </c:bar3DChart>
      <c:catAx>
        <c:axId val="929010031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1"/>
        <c:axPos val="r"/>
        <c:majorGridlines>
          <c:spPr>
            <a:ln w="0" cap="flat" cmpd="sng" algn="ctr">
              <a:noFill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11 - </a:t>
            </a: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Allocation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allocation'!$A$1:$A$2</c:f>
              <c:strCache>
                <c:ptCount val="2"/>
                <c:pt idx="0">
                  <c:v>Mutual Funds</c:v>
                </c:pt>
                <c:pt idx="1">
                  <c:v>Fixed Deposit</c:v>
                </c:pt>
              </c:strCache>
            </c:strRef>
          </c:cat>
          <c:val>
            <c:numRef>
              <c:f>'debt mf category allocation'!$B$1:$B$2</c:f>
              <c:numCach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12 – Allocation by Rating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5F4-764D-BA70-C5E1E3DF2011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allocation'!$A$1:$A$3</c:f>
              <c:strCache>
                <c:ptCount val="3"/>
                <c:pt idx="0">
                  <c:v>Unclassified ₹24.76L</c:v>
                </c:pt>
                <c:pt idx="1">
                  <c:v>AAA ₹2.41L</c:v>
                </c:pt>
                <c:pt idx="2">
                  <c:v>A1+ ₹7.41L</c:v>
                </c:pt>
              </c:strCache>
            </c:strRef>
          </c:cat>
          <c:val>
            <c:numRef>
              <c:f>'debt mf category allocation'!$B$1:$B$3</c:f>
              <c:numCache>
                <c:ptCount val="3"/>
                <c:pt idx="0">
                  <c:v>0.71</c:v>
                </c:pt>
                <c:pt idx="1">
                  <c:v>0.22</c:v>
                </c:pt>
                <c:pt idx="2">
                  <c:v>0.07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F4-764D-BA70-C5E1E3DF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13 – Allocation By Type</a:t>
            </a:r>
            <a:endParaRPr lang="en-US" dirty="0"/>
          </a:p>
        </c:rich>
      </c:tx>
      <c:layout>
        <c:manualLayout>
          <c:xMode val="edge"/>
          <c:yMode val="edge"/>
          <c:x val="0.14085983184302808"/>
          <c:y val="0.17469001855537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Treps/Reverse repo</c:v>
                </c:pt>
                <c:pt idx="1">
                  <c:v>Certificate of Deposits</c:v>
                </c:pt>
                <c:pt idx="2">
                  <c:v>Commercial Papers</c:v>
                </c:pt>
                <c:pt idx="3">
                  <c:v>Debt</c:v>
                </c:pt>
                <c:pt idx="4">
                  <c:v>Treasury Bill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16 Allocation by Type – Top 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Treps/Reverse repo</c:v>
                </c:pt>
                <c:pt idx="1">
                  <c:v>Certificate of Deposits</c:v>
                </c:pt>
                <c:pt idx="2">
                  <c:v>Commercial Papers</c:v>
                </c:pt>
                <c:pt idx="3">
                  <c:v>Debt</c:v>
                </c:pt>
                <c:pt idx="4">
                  <c:v>Treasury Bill</c:v>
                </c:pt>
              </c:strCache>
            </c:strRef>
          </c:cat>
          <c:val>
            <c:numRef>
              <c:f>Sheet1!$B$1:$B$5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18</a:t>
            </a:r>
            <a:r>
              <a:rPr lang="en-US" baseline="0" dirty="0"/>
              <a:t> </a:t>
            </a:r>
            <a:r>
              <a:rPr lang="en-US" dirty="0"/>
              <a:t>Debt</a:t>
            </a:r>
            <a:r>
              <a:rPr lang="en-US" baseline="0" dirty="0"/>
              <a:t> Fund house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274764239156989"/>
          <c:y val="0.22929680306088315"/>
          <c:w val="0.41498765715311609"/>
          <c:h val="0.682691765607910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'rating profile debt mf'!$B$1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4B-D74A-B061-5C8E60EF3A29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'rating profile debt mf'!$A$1:$A$5</c:f>
              <c:strCache>
                <c:ptCount val="5"/>
                <c:pt idx="0">
                  <c:v>HDFC MF Pvt Ltd.</c:v>
                </c:pt>
                <c:pt idx="1">
                  <c:v>Axis MF Pvt Ltd.</c:v>
                </c:pt>
                <c:pt idx="2">
                  <c:v>Quant MF Pvt Ltd.</c:v>
                </c:pt>
                <c:pt idx="3">
                  <c:v>SBI MF Pvt Ltd.</c:v>
                </c:pt>
                <c:pt idx="4">
                  <c:v>ICICI MF Pvt Ltd.</c:v>
                </c:pt>
              </c:strCache>
            </c:strRef>
          </c:cat>
          <c:val>
            <c:numRef>
              <c:f>'rating profile debt mf'!$B$1:$B$5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4B-D74A-B061-5C8E60EF3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 Ratings Profile (Debt MFs)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274764239156989"/>
          <c:y val="0.22929680306088315"/>
          <c:w val="0.41498765715311609"/>
          <c:h val="0.682691765607910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'rating profile debt mf'!$B$1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16-484C-A743-E23BA75F472D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'rating profile debt mf'!$A$1:$A$5</c:f>
              <c:strCache>
                <c:ptCount val="5"/>
                <c:pt idx="0">
                  <c:v>AAAA</c:v>
                </c:pt>
                <c:pt idx="1">
                  <c:v>Unrated</c:v>
                </c:pt>
                <c:pt idx="2">
                  <c:v>A1+</c:v>
                </c:pt>
                <c:pt idx="3">
                  <c:v>AA-</c:v>
                </c:pt>
                <c:pt idx="4">
                  <c:v>SOV</c:v>
                </c:pt>
              </c:strCache>
            </c:strRef>
          </c:cat>
          <c:val>
            <c:numRef>
              <c:f>'rating profile debt mf'!$B$1:$B$5</c:f>
              <c:numCache>
                <c:ptCount val="5"/>
                <c:pt idx="0">
                  <c:v>0.56</c:v>
                </c:pt>
                <c:pt idx="1">
                  <c:v>0.13</c:v>
                </c:pt>
                <c:pt idx="2">
                  <c:v>0.079</c:v>
                </c:pt>
                <c:pt idx="3">
                  <c:v>0.061</c:v>
                </c:pt>
                <c:pt idx="4">
                  <c:v>0.038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16-484C-A743-E23BA75F4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0CA6C-21F4-F34C-B791-37839F047C45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A80B-D16E-F546-A8D1-96DAA4ED8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7FAA-9C3B-DB37-272F-2F5D6F1DA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80DA8-6CE0-0252-1592-734DFB3CF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668EF-93F4-EA58-BC2A-3B6E726D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CBFD9-B4F9-BA6B-F056-03AD54A6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FB151-0AC7-FE50-9400-7FD89ECB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FEBE-EA9F-0017-E332-2D5E0D80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3024-DF89-0690-F140-E6E40F9D0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A29F-3D6B-B335-8B8F-4DBC14D4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DD9DB-7264-D2F9-3262-8562786D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5A96F-55C3-F2DC-2479-61CC6DF2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6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308DD-AB59-FE3D-DB8A-A46A47C65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7E905-1112-302D-3A9F-035FB829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A1CF-DA10-CE5A-C189-B6DE2A69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7CB8-44DD-B8BC-C9FF-D9627079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F0CC6-BEDC-6FBC-DC8C-E8C15722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7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9827-9D49-CC3B-B525-CB090F33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2378-849C-6DA6-2A34-A36E708E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A423-73B0-2098-D23B-B61C79F4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1DCD4-433E-C8CE-5D21-B89B4653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87DAE-E30F-7BB0-7942-6547DA22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6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1942-31F6-5C3E-2B48-4B3C7D4A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B2A49-0E09-1C3C-C2B7-B958436B1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19ED4-F4B9-B713-FFD7-7F5C3388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9A73-C395-9D6A-F7F3-2B1280EB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6BD6-6F2A-B8A4-C6EF-66FDBC24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F510-5F09-2F8F-F13F-D2FA07FC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595A2-CCD8-3299-7BE1-DBFF36F89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B6D1C-1708-3AA5-90B3-09EC0BBF5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E75F3-D639-E0DC-7330-C5EF5582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C4227-9F65-F2ED-F092-499FE22B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B0A34-8B13-7402-DB90-F3C841E4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2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5AA2-04AD-88AC-2CB7-5708F76F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681C-DA52-C04D-9A43-EC7F88CA8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03F60-F7C0-D965-46E0-F2E99CCA0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BC915-57C7-BEBD-CB30-949B7F565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BE3-0F30-8E85-A169-8E6864DE6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FAA45-B7E2-1FE4-1202-96270E56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54C68-6BB9-2120-6DA7-3D6177B5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64E92-6440-B151-6198-604CF6C2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C61D-D0C5-3734-58D0-A74D899B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C42FB-0EF6-190D-9C80-775CA6E3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09F52-4C6B-AD4A-00EB-56F4E457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D6D0B-17F1-AEDD-6954-79518DC9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C7839-413A-EA2A-D470-8CDF4836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A4B1B-C196-77C9-C0BA-09DDE8D8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37275-E01D-B3B9-DB9C-2E6C042A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C23E-5140-9F94-9D31-4ACE45C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96149-38B7-6FFB-4F04-4DACB5A7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53EB-F024-662F-06F4-B90A33FF9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07F8-0141-D6C4-1460-6BDBB10D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D4428-C591-CECB-EEA7-772056E0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4EE4C-FB3C-AF36-4450-C70E095C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1FFB-AD1D-4E39-8334-E9FAA22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C22B2-9F65-FF4A-57FF-ABB43D370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9EEB1-D308-6819-DDE7-1D6E86CE0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653C8-013E-F4D5-7CFC-C80B2131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E1397-9706-806D-9420-7CBE8C07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6BA66-9F8C-E7B2-C07A-7333C65B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2387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ECA94-76AB-76A9-DCCB-A72C3FFF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7BEBC-00DB-4B58-2A44-1CD6785E5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6A979-803A-6CDD-2F58-58D18D8C3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3855-B9A9-4EFB-0D0E-7576BEF57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DAD6-A1CB-50D9-775F-9BB8EDD09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0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8.png" Type="http://schemas.openxmlformats.org/officeDocument/2006/relationships/image"/><Relationship Id="rId3" Target="../media/hdphoto1.wdp" Type="http://schemas.microsoft.com/office/2007/relationships/hdphoto"/><Relationship Id="rId4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4.xml" Type="http://schemas.openxmlformats.org/officeDocument/2006/relationships/chart"/></Relationships>
</file>

<file path=ppt/slides/_rels/slide1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5.xml" Type="http://schemas.openxmlformats.org/officeDocument/2006/relationships/chart"/></Relationships>
</file>

<file path=ppt/slides/_rels/slide1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6.xml" Type="http://schemas.openxmlformats.org/officeDocument/2006/relationships/chart"/></Relationships>
</file>

<file path=ppt/slides/_rels/slide1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7.xml" Type="http://schemas.openxmlformats.org/officeDocument/2006/relationships/char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8.xml" Type="http://schemas.openxmlformats.org/officeDocument/2006/relationships/char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9.xml" Type="http://schemas.openxmlformats.org/officeDocument/2006/relationships/char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0.xml" Type="http://schemas.openxmlformats.org/officeDocument/2006/relationships/char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1.xml" Type="http://schemas.openxmlformats.org/officeDocument/2006/relationships/char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2.xml" Type="http://schemas.openxmlformats.org/officeDocument/2006/relationships/chart"/></Relationships>
</file>

<file path=ppt/slides/_rels/slide4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3.xml" Type="http://schemas.openxmlformats.org/officeDocument/2006/relationships/chart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4.xml" Type="http://schemas.openxmlformats.org/officeDocument/2006/relationships/chart"/></Relationships>
</file>

<file path=ppt/slides/_rels/slide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.xml" Type="http://schemas.openxmlformats.org/officeDocument/2006/relationships/chart"/></Relationships>
</file>

<file path=ppt/slides/_rels/slide5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5.xml" Type="http://schemas.openxmlformats.org/officeDocument/2006/relationships/chart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6.xml" Type="http://schemas.openxmlformats.org/officeDocument/2006/relationships/chart"/></Relationships>
</file>

<file path=ppt/slides/_rels/slide54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7.xml" Type="http://schemas.openxmlformats.org/officeDocument/2006/relationships/chart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8.xml" Type="http://schemas.openxmlformats.org/officeDocument/2006/relationships/chart"/></Relationships>
</file>

<file path=ppt/slides/_rels/slide5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19.xml" Type="http://schemas.openxmlformats.org/officeDocument/2006/relationships/chart"/></Relationships>
</file>

<file path=ppt/slides/_rels/slide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0.xml" Type="http://schemas.openxmlformats.org/officeDocument/2006/relationships/chart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1.xml" Type="http://schemas.openxmlformats.org/officeDocument/2006/relationships/chart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charts/chart2.xml" Type="http://schemas.openxmlformats.org/officeDocument/2006/relationships/chart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5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7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3.xml" Type="http://schemas.openxmlformats.org/officeDocument/2006/relationships/chart"/></Relationships>
</file>

<file path=ppt/slides/_rels/slide8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3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2.xml" Type="http://schemas.openxmlformats.org/officeDocument/2006/relationships/chart"/></Relationships>
</file>

<file path=ppt/slides/_rels/slide8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3.xml" Type="http://schemas.openxmlformats.org/officeDocument/2006/relationships/chart"/></Relationships>
</file>

<file path=ppt/slides/_rels/slide8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4.xml" Type="http://schemas.openxmlformats.org/officeDocument/2006/relationships/chart"/></Relationships>
</file>

<file path=ppt/slides/_rels/slide9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5.xml" Type="http://schemas.openxmlformats.org/officeDocument/2006/relationships/chart"/></Relationships>
</file>

<file path=ppt/slides/_rels/slide9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6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6.xml" Type="http://schemas.openxmlformats.org/officeDocument/2006/relationships/chart"/></Relationships>
</file>

<file path=ppt/slides/_rels/slide9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charts/chart27.xml" Type="http://schemas.openxmlformats.org/officeDocument/2006/relationships/chart"/></Relationships>
</file>

<file path=ppt/slides/_rels/slide9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using a computer  Description automatically generated" id="5" name="Picture 4">
            <a:extLst>
              <a:ext uri="{FF2B5EF4-FFF2-40B4-BE49-F238E27FC236}">
                <a16:creationId xmlns:a16="http://schemas.microsoft.com/office/drawing/2014/main" id="{64F3C13F-33D9-F996-B076-648339ED351D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2696714" y="33868"/>
            <a:ext cx="12014200" cy="6757987"/>
          </a:xfrm>
          <a:prstGeom prst="rect">
            <a:avLst/>
          </a:prstGeom>
        </p:spPr>
      </p:pic>
      <p:cxnSp>
        <p:nvCxnSpPr>
          <p:cNvPr id="4" name="Google Shape;215;p35">
            <a:extLst>
              <a:ext uri="{FF2B5EF4-FFF2-40B4-BE49-F238E27FC236}">
                <a16:creationId xmlns:a16="http://schemas.microsoft.com/office/drawing/2014/main" id="{823ACB3B-E4B8-E6CD-251F-62A5DB06AAE4}"/>
              </a:ext>
            </a:extLst>
          </p:cNvPr>
          <p:cNvCxnSpPr>
            <a:cxnSpLocks noAdjustHandles="1" noChangeArrowheads="1" noChangeShapeType="1" noEditPoints="1" noGrp="1" noMove="1" noResize="1" noRot="1"/>
          </p:cNvCxnSpPr>
          <p:nvPr/>
        </p:nvCxnSpPr>
        <p:spPr>
          <a:xfrm>
            <a:off x="629618" y="6037481"/>
            <a:ext cx="10938927" cy="0"/>
          </a:xfrm>
          <a:prstGeom prst="straightConnector1">
            <a:avLst/>
          </a:prstGeom>
          <a:noFill/>
          <a:ln cap="flat" cmpd="sng" w="9525">
            <a:solidFill>
              <a:schemeClr val="bg1">
                <a:alpha val="29000"/>
              </a:schemeClr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id="11" name="Google Shape;217;p35">
            <a:extLst>
              <a:ext uri="{FF2B5EF4-FFF2-40B4-BE49-F238E27FC236}">
                <a16:creationId xmlns:a16="http://schemas.microsoft.com/office/drawing/2014/main" id="{E53D81B0-295C-9D4D-F4E0-28BD1AC48FC7}"/>
              </a:ext>
            </a:extLst>
          </p:cNvPr>
          <p:cNvSpPr txBox="1">
            <a:spLocks noAdjustHandles="1" noChangeArrowheads="1" noChangeAspect="1" noChangeShapeType="1" noEditPoints="1" noGrp="1" noMove="1" noResize="1" noRot="1"/>
          </p:cNvSpPr>
          <p:nvPr/>
        </p:nvSpPr>
        <p:spPr>
          <a:xfrm>
            <a:off x="564394" y="4597287"/>
            <a:ext cx="11627606" cy="877133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sp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2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spcBef>
                <a:spcPts val="0"/>
              </a:spcBef>
              <a:buFont charset="0" panose="020B0604020202020204" pitchFamily="34" typeface="Arial"/>
              <a:buNone/>
            </a:pPr>
            <a:r>
              <a:rPr dirty="0" lang="en-IN" sz="5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PORTFOLIO</a:t>
            </a:r>
          </a:p>
        </p:txBody>
      </p:sp>
      <p:pic>
        <p:nvPicPr>
          <p:cNvPr descr="A white text on a black background  Description automatically generated" id="16" name="Picture 15">
            <a:extLst>
              <a:ext uri="{FF2B5EF4-FFF2-40B4-BE49-F238E27FC236}">
                <a16:creationId xmlns:a16="http://schemas.microsoft.com/office/drawing/2014/main" id="{BE67BD79-F027-EE7C-DD93-3BCD52E8ED30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4" y="478107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10162286" y="478790"/>
            <a:ext cx="1439926" cy="377952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400">
                <a:solidFill>
                  <a:srgbClr val="FFFFFF"/>
                </a:solidFill>
                <a:latin typeface="Helvetica Neue"/>
              </a:rPr>
              <a:t>18 March 2023</a:t>
            </a:r>
            <a:endParaRPr lang="en-IN"/>
          </a:p>
        </p:txBody>
      </p:sp>
      <p:sp>
        <p:nvSpPr>
          <p:cNvPr name="TextBox 3" id="3"/>
          <p:cNvSpPr txBox="true"/>
          <p:nvPr/>
        </p:nvSpPr>
        <p:spPr>
          <a:xfrm>
            <a:off x="565150" y="3815842"/>
            <a:ext cx="10925429" cy="860298"/>
          </a:xfrm>
          <a:prstGeom prst="rect">
            <a:avLst/>
          </a:prstGeom>
        </p:spPr>
        <p:txBody>
          <a:bodyPr anchor="b" rtlCol="false"/>
          <a:lstStyle/>
          <a:p>
            <a:pPr algn="l">
              <a:defRPr/>
            </a:pPr>
            <a:r>
              <a:rPr lang="en-US" sz="5000">
                <a:solidFill>
                  <a:srgbClr val="FFFFFF"/>
                </a:solidFill>
                <a:latin typeface="Helvetica Neue"/>
              </a:rPr>
              <a:t>ARVIND'S PRATAP KUMAR SINGH PANDEY FAMILY</a:t>
            </a:r>
            <a:endParaRPr lang="en-IN"/>
          </a:p>
        </p:txBody>
      </p:sp>
      <p:sp>
        <p:nvSpPr>
          <p:cNvPr name="TextBox 6" id="6"/>
          <p:cNvSpPr txBox="true"/>
          <p:nvPr/>
        </p:nvSpPr>
        <p:spPr>
          <a:xfrm>
            <a:off x="608330" y="6278118"/>
            <a:ext cx="3819398" cy="377952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400">
                <a:solidFill>
                  <a:srgbClr val="FFFFFF"/>
                </a:solidFill>
                <a:latin typeface="Helvetica Neue"/>
              </a:rPr>
              <a:t>Shashwat Singh (RM)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5086604" y="6278118"/>
            <a:ext cx="2019554" cy="377952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400">
                <a:solidFill>
                  <a:srgbClr val="FFFFFF"/>
                </a:solidFill>
                <a:latin typeface="Helvetica Neue"/>
              </a:rPr>
              <a:t>+91-9013669956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8751189" y="6278118"/>
            <a:ext cx="3819398" cy="377952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400">
                <a:solidFill>
                  <a:srgbClr val="FFFFFF"/>
                </a:solidFill>
                <a:latin typeface="Helvetica Neue"/>
              </a:rPr>
              <a:t>shashwat@gmail.com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4583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02181-3727-5452-2CF4-B06E6A44F1BA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84E44B-9142-09F3-4D5E-96B9C5A6465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r>
                <a:rPr dirty="0" lang="en-US" sz="2800"/>
                <a:t>OVERALL DEBT ANALYSIS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01DFA-0E47-E9D1-D553-72DF1BA83865}"/>
                </a:ext>
              </a:extLst>
            </p:cNvPr>
            <p:cNvGrpSpPr>
              <a:grpSpLocks noGrp="1" noMove="1" noResize="1" noRot="1" noUngrp="1"/>
            </p:cNvGrpSpPr>
            <p:nvPr/>
          </p:nvGrpSpPr>
          <p:grpSpPr>
            <a:xfrm>
              <a:off x="5674745" y="2564617"/>
              <a:ext cx="851338" cy="707886"/>
              <a:chOff x="5491655" y="1944414"/>
              <a:chExt cx="851338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78A9D-C2BB-C7D0-B871-0049368E9313}"/>
                  </a:ext>
                </a:extLst>
              </p:cNvPr>
              <p:cNvSpPr txBox="1">
                <a:spLocks noAdjustHandles="1" noChangeArrowheads="1" noChangeShapeType="1" noEditPoints="1" noGrp="1" noMove="1" noResize="1" noRot="1"/>
              </p:cNvSpPr>
              <p:nvPr/>
            </p:nvSpPr>
            <p:spPr>
              <a:xfrm>
                <a:off x="5491655" y="1944414"/>
                <a:ext cx="851338" cy="707886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pPr algn="ctr"/>
                <a:endParaRPr dirty="0" lang="en-US" sz="4000">
                  <a:solidFill>
                    <a:srgbClr val="FFD191"/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9B0A6E-8BF1-F5F3-05FF-237FB4658D68}"/>
                  </a:ext>
                </a:extLst>
              </p:cNvPr>
              <p:cNvCxnSpPr>
                <a:cxnSpLocks noAdjustHandles="1" noChangeArrowheads="1" noChangeShapeType="1" noEditPoints="1" noGrp="1" noMove="1" noResize="1" noRot="1"/>
              </p:cNvCxnSpPr>
              <p:nvPr/>
            </p:nvCxnSpPr>
            <p:spPr>
              <a:xfrm>
                <a:off x="5633545" y="2649202"/>
                <a:ext cx="567558" cy="0"/>
              </a:xfrm>
              <a:prstGeom prst="line">
                <a:avLst/>
              </a:prstGeom>
              <a:ln w="31750">
                <a:solidFill>
                  <a:srgbClr val="FFD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descr="A white text on a black background  Description automatically generated" id="2" name="Picture 1">
            <a:extLst>
              <a:ext uri="{FF2B5EF4-FFF2-40B4-BE49-F238E27FC236}">
                <a16:creationId xmlns:a16="http://schemas.microsoft.com/office/drawing/2014/main" id="{B9D1884E-908F-DF02-166C-521D0F070500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5673344" y="2563114"/>
            <a:ext cx="849503" cy="709168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01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764593"/>
      </p:ext>
    </p:extLst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amily sitting on a couch holding a piggy bank  Description automatically generated" id="10" name="Picture 9">
            <a:extLst>
              <a:ext uri="{FF2B5EF4-FFF2-40B4-BE49-F238E27FC236}">
                <a16:creationId xmlns:a16="http://schemas.microsoft.com/office/drawing/2014/main" id="{00BC79D5-9A7D-40E6-8015-C225E1B2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203" y="3574618"/>
            <a:ext cx="4749406" cy="2671541"/>
          </a:xfrm>
          <a:prstGeom prst="rect">
            <a:avLst/>
          </a:prstGeom>
          <a:effectLst>
            <a:outerShdw algn="ctr" blurRad="50800" dir="5400000" dist="50800" rotWithShape="0">
              <a:srgbClr val="000000"/>
            </a:outerShdw>
          </a:effectLst>
        </p:spPr>
      </p:pic>
      <p:pic>
        <p:nvPicPr>
          <p:cNvPr descr="A white text on a black background  Description automatically generated" id="11" name="Picture 10">
            <a:extLst>
              <a:ext uri="{FF2B5EF4-FFF2-40B4-BE49-F238E27FC236}">
                <a16:creationId xmlns:a16="http://schemas.microsoft.com/office/drawing/2014/main" id="{05D3CCB6-BD4B-9C85-7F9F-9FD417950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19" y="1830014"/>
            <a:ext cx="2691898" cy="5032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1C60B28-0C8F-1398-B8AE-1ECAF4EC2973}"/>
              </a:ext>
            </a:extLst>
          </p:cNvPr>
          <p:cNvSpPr txBox="1">
            <a:spLocks/>
          </p:cNvSpPr>
          <p:nvPr/>
        </p:nvSpPr>
        <p:spPr>
          <a:xfrm>
            <a:off x="433708" y="448252"/>
            <a:ext cx="6574180" cy="1278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lang="en-US" sz="40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READY TO SECURE YOUR </a:t>
            </a:r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FINANCIAL FUTURE?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B71AF-559F-8384-CA97-9580A04C55E5}"/>
              </a:ext>
            </a:extLst>
          </p:cNvPr>
          <p:cNvSpPr txBox="1"/>
          <p:nvPr/>
        </p:nvSpPr>
        <p:spPr>
          <a:xfrm>
            <a:off x="433709" y="1726801"/>
            <a:ext cx="595510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IN" sz="1600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</a:rPr>
              <a:t>Contact Equirus Wealth today to start your journey towards financial success and security. Your financial goals are our priority.</a:t>
            </a:r>
            <a:endParaRPr dirty="0" lang="en-US" sz="1600">
              <a:solidFill>
                <a:schemeClr val="bg1">
                  <a:lumMod val="85000"/>
                </a:schemeClr>
              </a:solidFill>
              <a:latin charset="0" panose="02000403000000020004" pitchFamily="2" typeface="Helvetica Neue Light"/>
              <a:ea charset="0" panose="02000403000000020004" pitchFamily="2" typeface="Helvetica Neue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6D7E96-51BD-3A4C-4FD3-BDE62C7EAAD2}"/>
              </a:ext>
            </a:extLst>
          </p:cNvPr>
          <p:cNvGrpSpPr/>
          <p:nvPr/>
        </p:nvGrpSpPr>
        <p:grpSpPr>
          <a:xfrm>
            <a:off x="7176942" y="4307457"/>
            <a:ext cx="4482214" cy="755183"/>
            <a:chOff x="932468" y="4047756"/>
            <a:chExt cx="4482214" cy="8013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608AD2-ECD2-DAB7-982B-B0703AD99185}"/>
                </a:ext>
              </a:extLst>
            </p:cNvPr>
            <p:cNvSpPr txBox="1"/>
            <p:nvPr/>
          </p:nvSpPr>
          <p:spPr>
            <a:xfrm>
              <a:off x="932469" y="4587853"/>
              <a:ext cx="4410636" cy="261283"/>
            </a:xfrm>
            <a:prstGeom prst="rect">
              <a:avLst/>
            </a:prstGeom>
            <a:noFill/>
          </p:spPr>
          <p:txBody>
            <a:bodyPr bIns="0" rtlCol="0" tIns="0" wrap="square">
              <a:spAutoFit/>
            </a:bodyPr>
            <a:lstStyle/>
            <a:p>
              <a:r>
                <a:rPr dirty="0" lang="en-IN" sz="1600">
                  <a:solidFill>
                    <a:schemeClr val="bg1"/>
                  </a:solidFill>
                  <a:effectLst/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support@equiruswealth.com</a:t>
              </a:r>
              <a:endParaRPr dirty="0" lang="en-US" sz="1600">
                <a:solidFill>
                  <a:schemeClr val="bg1"/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BF476-1B0A-F434-5C74-B8EF39815FBE}"/>
                </a:ext>
              </a:extLst>
            </p:cNvPr>
            <p:cNvSpPr txBox="1"/>
            <p:nvPr/>
          </p:nvSpPr>
          <p:spPr>
            <a:xfrm>
              <a:off x="932468" y="4047756"/>
              <a:ext cx="4114661" cy="195963"/>
            </a:xfrm>
            <a:prstGeom prst="rect">
              <a:avLst/>
            </a:prstGeom>
            <a:noFill/>
            <a:ln cap="flat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fmla="*/ 0 w 4114661" name="connsiteX0"/>
                        <a:gd fmla="*/ 0 h 276999" name="connsiteY0"/>
                        <a:gd fmla="*/ 546662 w 4114661" name="connsiteX1"/>
                        <a:gd fmla="*/ 0 h 276999" name="connsiteY1"/>
                        <a:gd fmla="*/ 1011031 w 4114661" name="connsiteX2"/>
                        <a:gd fmla="*/ 0 h 276999" name="connsiteY2"/>
                        <a:gd fmla="*/ 1681133 w 4114661" name="connsiteX3"/>
                        <a:gd fmla="*/ 0 h 276999" name="connsiteY3"/>
                        <a:gd fmla="*/ 2227795 w 4114661" name="connsiteX4"/>
                        <a:gd fmla="*/ 0 h 276999" name="connsiteY4"/>
                        <a:gd fmla="*/ 2774457 w 4114661" name="connsiteX5"/>
                        <a:gd fmla="*/ 0 h 276999" name="connsiteY5"/>
                        <a:gd fmla="*/ 3444559 w 4114661" name="connsiteX6"/>
                        <a:gd fmla="*/ 0 h 276999" name="connsiteY6"/>
                        <a:gd fmla="*/ 4114661 w 4114661" name="connsiteX7"/>
                        <a:gd fmla="*/ 0 h 276999" name="connsiteY7"/>
                        <a:gd fmla="*/ 4114661 w 4114661" name="connsiteX8"/>
                        <a:gd fmla="*/ 276999 h 276999" name="connsiteY8"/>
                        <a:gd fmla="*/ 3609146 w 4114661" name="connsiteX9"/>
                        <a:gd fmla="*/ 276999 h 276999" name="connsiteY9"/>
                        <a:gd fmla="*/ 3021337 w 4114661" name="connsiteX10"/>
                        <a:gd fmla="*/ 276999 h 276999" name="connsiteY10"/>
                        <a:gd fmla="*/ 2433528 w 4114661" name="connsiteX11"/>
                        <a:gd fmla="*/ 276999 h 276999" name="connsiteY11"/>
                        <a:gd fmla="*/ 1886866 w 4114661" name="connsiteX12"/>
                        <a:gd fmla="*/ 276999 h 276999" name="connsiteY12"/>
                        <a:gd fmla="*/ 1216764 w 4114661" name="connsiteX13"/>
                        <a:gd fmla="*/ 276999 h 276999" name="connsiteY13"/>
                        <a:gd fmla="*/ 546662 w 4114661" name="connsiteX14"/>
                        <a:gd fmla="*/ 276999 h 276999" name="connsiteY14"/>
                        <a:gd fmla="*/ 0 w 4114661" name="connsiteX15"/>
                        <a:gd fmla="*/ 276999 h 276999" name="connsiteY15"/>
                        <a:gd fmla="*/ 0 w 4114661" name="connsiteX16"/>
                        <a:gd fmla="*/ 0 h 276999" name="connsiteY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b="b" l="l" r="r" t="t"/>
                      <a:pathLst>
                        <a:path extrusionOk="0" h="276999" w="4114661">
                          <a:moveTo>
                            <a:pt x="0" y="0"/>
                          </a:moveTo>
                          <a:cubicBezTo>
                            <a:pt x="149021" y="-4588"/>
                            <a:pt x="435290" y="59473"/>
                            <a:pt x="546662" y="0"/>
                          </a:cubicBezTo>
                          <a:cubicBezTo>
                            <a:pt x="658034" y="-59473"/>
                            <a:pt x="816770" y="43847"/>
                            <a:pt x="1011031" y="0"/>
                          </a:cubicBezTo>
                          <a:cubicBezTo>
                            <a:pt x="1205292" y="-43847"/>
                            <a:pt x="1406880" y="36060"/>
                            <a:pt x="1681133" y="0"/>
                          </a:cubicBezTo>
                          <a:cubicBezTo>
                            <a:pt x="1955386" y="-36060"/>
                            <a:pt x="1984967" y="62704"/>
                            <a:pt x="2227795" y="0"/>
                          </a:cubicBezTo>
                          <a:cubicBezTo>
                            <a:pt x="2470623" y="-62704"/>
                            <a:pt x="2653137" y="65216"/>
                            <a:pt x="2774457" y="0"/>
                          </a:cubicBezTo>
                          <a:cubicBezTo>
                            <a:pt x="2895777" y="-65216"/>
                            <a:pt x="3160176" y="67182"/>
                            <a:pt x="3444559" y="0"/>
                          </a:cubicBezTo>
                          <a:cubicBezTo>
                            <a:pt x="3728942" y="-67182"/>
                            <a:pt x="3867173" y="64973"/>
                            <a:pt x="4114661" y="0"/>
                          </a:cubicBezTo>
                          <a:cubicBezTo>
                            <a:pt x="4131575" y="115394"/>
                            <a:pt x="4103847" y="151375"/>
                            <a:pt x="4114661" y="276999"/>
                          </a:cubicBezTo>
                          <a:cubicBezTo>
                            <a:pt x="3883423" y="336260"/>
                            <a:pt x="3766863" y="261863"/>
                            <a:pt x="3609146" y="276999"/>
                          </a:cubicBezTo>
                          <a:cubicBezTo>
                            <a:pt x="3451429" y="292135"/>
                            <a:pt x="3155969" y="260204"/>
                            <a:pt x="3021337" y="276999"/>
                          </a:cubicBezTo>
                          <a:cubicBezTo>
                            <a:pt x="2886705" y="293794"/>
                            <a:pt x="2640944" y="263146"/>
                            <a:pt x="2433528" y="276999"/>
                          </a:cubicBezTo>
                          <a:cubicBezTo>
                            <a:pt x="2226112" y="290852"/>
                            <a:pt x="2093585" y="213500"/>
                            <a:pt x="1886866" y="276999"/>
                          </a:cubicBezTo>
                          <a:cubicBezTo>
                            <a:pt x="1680147" y="340498"/>
                            <a:pt x="1488004" y="235495"/>
                            <a:pt x="1216764" y="276999"/>
                          </a:cubicBezTo>
                          <a:cubicBezTo>
                            <a:pt x="945524" y="318503"/>
                            <a:pt x="836978" y="265128"/>
                            <a:pt x="546662" y="276999"/>
                          </a:cubicBezTo>
                          <a:cubicBezTo>
                            <a:pt x="256346" y="288870"/>
                            <a:pt x="204936" y="216415"/>
                            <a:pt x="0" y="276999"/>
                          </a:cubicBezTo>
                          <a:cubicBezTo>
                            <a:pt x="-27575" y="183048"/>
                            <a:pt x="11552" y="751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bIns="0" rtlCol="0" tIns="0" wrap="square">
              <a:spAutoFit/>
            </a:bodyPr>
            <a:lstStyle/>
            <a:p>
              <a:r>
                <a:rPr dirty="0" lang="en-IN" sz="1200">
                  <a:solidFill>
                    <a:schemeClr val="bg1">
                      <a:lumMod val="85000"/>
                    </a:schemeClr>
                  </a:solidFill>
                  <a:effectLst/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EMAIL</a:t>
              </a:r>
              <a:endParaRPr dirty="0" lang="en-US" sz="1200">
                <a:solidFill>
                  <a:schemeClr val="bg1">
                    <a:lumMod val="8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633E60-EBCA-A86F-61EA-0E8E6096E06F}"/>
                </a:ext>
              </a:extLst>
            </p:cNvPr>
            <p:cNvCxnSpPr/>
            <p:nvPr/>
          </p:nvCxnSpPr>
          <p:spPr>
            <a:xfrm>
              <a:off x="1004047" y="4424720"/>
              <a:ext cx="4410635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7992C5-9D06-4C69-BAE0-1E0C4F76D9CE}"/>
              </a:ext>
            </a:extLst>
          </p:cNvPr>
          <p:cNvGrpSpPr/>
          <p:nvPr/>
        </p:nvGrpSpPr>
        <p:grpSpPr>
          <a:xfrm>
            <a:off x="7176942" y="3274759"/>
            <a:ext cx="4482214" cy="755846"/>
            <a:chOff x="932468" y="4047756"/>
            <a:chExt cx="4482214" cy="801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9F9E0-3ECF-A777-A0EE-A77D9EAF6437}"/>
                </a:ext>
              </a:extLst>
            </p:cNvPr>
            <p:cNvSpPr txBox="1"/>
            <p:nvPr/>
          </p:nvSpPr>
          <p:spPr>
            <a:xfrm>
              <a:off x="932468" y="4587853"/>
              <a:ext cx="1833477" cy="260943"/>
            </a:xfrm>
            <a:prstGeom prst="rect">
              <a:avLst/>
            </a:prstGeom>
            <a:noFill/>
          </p:spPr>
          <p:txBody>
            <a:bodyPr bIns="0" rtlCol="0" tIns="0" wrap="square">
              <a:spAutoFit/>
            </a:bodyPr>
            <a:lstStyle/>
            <a:p>
              <a:r>
                <a:rPr dirty="0" lang="en-IN" sz="1600">
                  <a:solidFill>
                    <a:schemeClr val="bg1"/>
                  </a:solidFill>
                  <a:effectLst/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+91-82927-27289</a:t>
              </a:r>
              <a:endParaRPr dirty="0" lang="en-US" sz="1600">
                <a:solidFill>
                  <a:schemeClr val="bg1"/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6ED7CC-8A9B-67C7-27AB-270C670B60D1}"/>
                </a:ext>
              </a:extLst>
            </p:cNvPr>
            <p:cNvSpPr txBox="1"/>
            <p:nvPr/>
          </p:nvSpPr>
          <p:spPr>
            <a:xfrm>
              <a:off x="932468" y="4047756"/>
              <a:ext cx="4114661" cy="195708"/>
            </a:xfrm>
            <a:prstGeom prst="rect">
              <a:avLst/>
            </a:prstGeom>
            <a:noFill/>
            <a:ln cap="flat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fmla="*/ 0 w 4114661" name="connsiteX0"/>
                        <a:gd fmla="*/ 0 h 276999" name="connsiteY0"/>
                        <a:gd fmla="*/ 546662 w 4114661" name="connsiteX1"/>
                        <a:gd fmla="*/ 0 h 276999" name="connsiteY1"/>
                        <a:gd fmla="*/ 1011031 w 4114661" name="connsiteX2"/>
                        <a:gd fmla="*/ 0 h 276999" name="connsiteY2"/>
                        <a:gd fmla="*/ 1681133 w 4114661" name="connsiteX3"/>
                        <a:gd fmla="*/ 0 h 276999" name="connsiteY3"/>
                        <a:gd fmla="*/ 2227795 w 4114661" name="connsiteX4"/>
                        <a:gd fmla="*/ 0 h 276999" name="connsiteY4"/>
                        <a:gd fmla="*/ 2774457 w 4114661" name="connsiteX5"/>
                        <a:gd fmla="*/ 0 h 276999" name="connsiteY5"/>
                        <a:gd fmla="*/ 3444559 w 4114661" name="connsiteX6"/>
                        <a:gd fmla="*/ 0 h 276999" name="connsiteY6"/>
                        <a:gd fmla="*/ 4114661 w 4114661" name="connsiteX7"/>
                        <a:gd fmla="*/ 0 h 276999" name="connsiteY7"/>
                        <a:gd fmla="*/ 4114661 w 4114661" name="connsiteX8"/>
                        <a:gd fmla="*/ 276999 h 276999" name="connsiteY8"/>
                        <a:gd fmla="*/ 3609146 w 4114661" name="connsiteX9"/>
                        <a:gd fmla="*/ 276999 h 276999" name="connsiteY9"/>
                        <a:gd fmla="*/ 3021337 w 4114661" name="connsiteX10"/>
                        <a:gd fmla="*/ 276999 h 276999" name="connsiteY10"/>
                        <a:gd fmla="*/ 2433528 w 4114661" name="connsiteX11"/>
                        <a:gd fmla="*/ 276999 h 276999" name="connsiteY11"/>
                        <a:gd fmla="*/ 1886866 w 4114661" name="connsiteX12"/>
                        <a:gd fmla="*/ 276999 h 276999" name="connsiteY12"/>
                        <a:gd fmla="*/ 1216764 w 4114661" name="connsiteX13"/>
                        <a:gd fmla="*/ 276999 h 276999" name="connsiteY13"/>
                        <a:gd fmla="*/ 546662 w 4114661" name="connsiteX14"/>
                        <a:gd fmla="*/ 276999 h 276999" name="connsiteY14"/>
                        <a:gd fmla="*/ 0 w 4114661" name="connsiteX15"/>
                        <a:gd fmla="*/ 276999 h 276999" name="connsiteY15"/>
                        <a:gd fmla="*/ 0 w 4114661" name="connsiteX16"/>
                        <a:gd fmla="*/ 0 h 276999" name="connsiteY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b="b" l="l" r="r" t="t"/>
                      <a:pathLst>
                        <a:path extrusionOk="0" h="276999" w="4114661">
                          <a:moveTo>
                            <a:pt x="0" y="0"/>
                          </a:moveTo>
                          <a:cubicBezTo>
                            <a:pt x="149021" y="-4588"/>
                            <a:pt x="435290" y="59473"/>
                            <a:pt x="546662" y="0"/>
                          </a:cubicBezTo>
                          <a:cubicBezTo>
                            <a:pt x="658034" y="-59473"/>
                            <a:pt x="816770" y="43847"/>
                            <a:pt x="1011031" y="0"/>
                          </a:cubicBezTo>
                          <a:cubicBezTo>
                            <a:pt x="1205292" y="-43847"/>
                            <a:pt x="1406880" y="36060"/>
                            <a:pt x="1681133" y="0"/>
                          </a:cubicBezTo>
                          <a:cubicBezTo>
                            <a:pt x="1955386" y="-36060"/>
                            <a:pt x="1984967" y="62704"/>
                            <a:pt x="2227795" y="0"/>
                          </a:cubicBezTo>
                          <a:cubicBezTo>
                            <a:pt x="2470623" y="-62704"/>
                            <a:pt x="2653137" y="65216"/>
                            <a:pt x="2774457" y="0"/>
                          </a:cubicBezTo>
                          <a:cubicBezTo>
                            <a:pt x="2895777" y="-65216"/>
                            <a:pt x="3160176" y="67182"/>
                            <a:pt x="3444559" y="0"/>
                          </a:cubicBezTo>
                          <a:cubicBezTo>
                            <a:pt x="3728942" y="-67182"/>
                            <a:pt x="3867173" y="64973"/>
                            <a:pt x="4114661" y="0"/>
                          </a:cubicBezTo>
                          <a:cubicBezTo>
                            <a:pt x="4131575" y="115394"/>
                            <a:pt x="4103847" y="151375"/>
                            <a:pt x="4114661" y="276999"/>
                          </a:cubicBezTo>
                          <a:cubicBezTo>
                            <a:pt x="3883423" y="336260"/>
                            <a:pt x="3766863" y="261863"/>
                            <a:pt x="3609146" y="276999"/>
                          </a:cubicBezTo>
                          <a:cubicBezTo>
                            <a:pt x="3451429" y="292135"/>
                            <a:pt x="3155969" y="260204"/>
                            <a:pt x="3021337" y="276999"/>
                          </a:cubicBezTo>
                          <a:cubicBezTo>
                            <a:pt x="2886705" y="293794"/>
                            <a:pt x="2640944" y="263146"/>
                            <a:pt x="2433528" y="276999"/>
                          </a:cubicBezTo>
                          <a:cubicBezTo>
                            <a:pt x="2226112" y="290852"/>
                            <a:pt x="2093585" y="213500"/>
                            <a:pt x="1886866" y="276999"/>
                          </a:cubicBezTo>
                          <a:cubicBezTo>
                            <a:pt x="1680147" y="340498"/>
                            <a:pt x="1488004" y="235495"/>
                            <a:pt x="1216764" y="276999"/>
                          </a:cubicBezTo>
                          <a:cubicBezTo>
                            <a:pt x="945524" y="318503"/>
                            <a:pt x="836978" y="265128"/>
                            <a:pt x="546662" y="276999"/>
                          </a:cubicBezTo>
                          <a:cubicBezTo>
                            <a:pt x="256346" y="288870"/>
                            <a:pt x="204936" y="216415"/>
                            <a:pt x="0" y="276999"/>
                          </a:cubicBezTo>
                          <a:cubicBezTo>
                            <a:pt x="-27575" y="183048"/>
                            <a:pt x="11552" y="751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bIns="0" rtlCol="0" tIns="0" wrap="square">
              <a:spAutoFit/>
            </a:bodyPr>
            <a:lstStyle/>
            <a:p>
              <a:r>
                <a:rPr dirty="0" lang="en-IN" sz="1200">
                  <a:solidFill>
                    <a:schemeClr val="bg1">
                      <a:lumMod val="85000"/>
                    </a:schemeClr>
                  </a:solidFill>
                  <a:effectLst/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PHONE</a:t>
              </a:r>
              <a:endParaRPr dirty="0" lang="en-US" sz="1200">
                <a:solidFill>
                  <a:schemeClr val="bg1">
                    <a:lumMod val="8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381ACB-A42F-67FC-CB66-5BC3AF061A83}"/>
                </a:ext>
              </a:extLst>
            </p:cNvPr>
            <p:cNvCxnSpPr/>
            <p:nvPr/>
          </p:nvCxnSpPr>
          <p:spPr>
            <a:xfrm>
              <a:off x="1004047" y="4424720"/>
              <a:ext cx="4410635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D875AD-C814-3AFF-BAA6-88510BA994F2}"/>
              </a:ext>
            </a:extLst>
          </p:cNvPr>
          <p:cNvGrpSpPr/>
          <p:nvPr/>
        </p:nvGrpSpPr>
        <p:grpSpPr>
          <a:xfrm>
            <a:off x="7176942" y="5339493"/>
            <a:ext cx="4482214" cy="755183"/>
            <a:chOff x="932468" y="4047756"/>
            <a:chExt cx="4482214" cy="8013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15630-0BB0-A18F-5F48-84B86193B871}"/>
                </a:ext>
              </a:extLst>
            </p:cNvPr>
            <p:cNvSpPr txBox="1"/>
            <p:nvPr/>
          </p:nvSpPr>
          <p:spPr>
            <a:xfrm>
              <a:off x="932468" y="4587853"/>
              <a:ext cx="3782968" cy="261283"/>
            </a:xfrm>
            <a:prstGeom prst="rect">
              <a:avLst/>
            </a:prstGeom>
            <a:noFill/>
          </p:spPr>
          <p:txBody>
            <a:bodyPr bIns="0" rtlCol="0" tIns="0" wrap="square">
              <a:spAutoFit/>
            </a:bodyPr>
            <a:lstStyle/>
            <a:p>
              <a:r>
                <a:rPr dirty="0" lang="en-IN" sz="1600">
                  <a:solidFill>
                    <a:schemeClr val="bg1"/>
                  </a:solidFill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e</a:t>
              </a:r>
              <a:r>
                <a:rPr dirty="0" lang="en-IN" sz="1600">
                  <a:solidFill>
                    <a:schemeClr val="bg1"/>
                  </a:solidFill>
                  <a:effectLst/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quiruswealth</a:t>
              </a:r>
              <a:r>
                <a:rPr dirty="0" lang="en-IN" sz="1600">
                  <a:solidFill>
                    <a:schemeClr val="bg1"/>
                  </a:solidFill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.com</a:t>
              </a:r>
              <a:endParaRPr dirty="0" lang="en-US" sz="1600">
                <a:solidFill>
                  <a:schemeClr val="bg1"/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48BFE7-DD91-3DB1-1861-1FCA47F0C57E}"/>
                </a:ext>
              </a:extLst>
            </p:cNvPr>
            <p:cNvSpPr txBox="1"/>
            <p:nvPr/>
          </p:nvSpPr>
          <p:spPr>
            <a:xfrm>
              <a:off x="932468" y="4047756"/>
              <a:ext cx="4114661" cy="195963"/>
            </a:xfrm>
            <a:prstGeom prst="rect">
              <a:avLst/>
            </a:prstGeom>
            <a:noFill/>
            <a:ln cap="flat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fmla="*/ 0 w 4114661" name="connsiteX0"/>
                        <a:gd fmla="*/ 0 h 276999" name="connsiteY0"/>
                        <a:gd fmla="*/ 546662 w 4114661" name="connsiteX1"/>
                        <a:gd fmla="*/ 0 h 276999" name="connsiteY1"/>
                        <a:gd fmla="*/ 1011031 w 4114661" name="connsiteX2"/>
                        <a:gd fmla="*/ 0 h 276999" name="connsiteY2"/>
                        <a:gd fmla="*/ 1681133 w 4114661" name="connsiteX3"/>
                        <a:gd fmla="*/ 0 h 276999" name="connsiteY3"/>
                        <a:gd fmla="*/ 2227795 w 4114661" name="connsiteX4"/>
                        <a:gd fmla="*/ 0 h 276999" name="connsiteY4"/>
                        <a:gd fmla="*/ 2774457 w 4114661" name="connsiteX5"/>
                        <a:gd fmla="*/ 0 h 276999" name="connsiteY5"/>
                        <a:gd fmla="*/ 3444559 w 4114661" name="connsiteX6"/>
                        <a:gd fmla="*/ 0 h 276999" name="connsiteY6"/>
                        <a:gd fmla="*/ 4114661 w 4114661" name="connsiteX7"/>
                        <a:gd fmla="*/ 0 h 276999" name="connsiteY7"/>
                        <a:gd fmla="*/ 4114661 w 4114661" name="connsiteX8"/>
                        <a:gd fmla="*/ 276999 h 276999" name="connsiteY8"/>
                        <a:gd fmla="*/ 3609146 w 4114661" name="connsiteX9"/>
                        <a:gd fmla="*/ 276999 h 276999" name="connsiteY9"/>
                        <a:gd fmla="*/ 3021337 w 4114661" name="connsiteX10"/>
                        <a:gd fmla="*/ 276999 h 276999" name="connsiteY10"/>
                        <a:gd fmla="*/ 2433528 w 4114661" name="connsiteX11"/>
                        <a:gd fmla="*/ 276999 h 276999" name="connsiteY11"/>
                        <a:gd fmla="*/ 1886866 w 4114661" name="connsiteX12"/>
                        <a:gd fmla="*/ 276999 h 276999" name="connsiteY12"/>
                        <a:gd fmla="*/ 1216764 w 4114661" name="connsiteX13"/>
                        <a:gd fmla="*/ 276999 h 276999" name="connsiteY13"/>
                        <a:gd fmla="*/ 546662 w 4114661" name="connsiteX14"/>
                        <a:gd fmla="*/ 276999 h 276999" name="connsiteY14"/>
                        <a:gd fmla="*/ 0 w 4114661" name="connsiteX15"/>
                        <a:gd fmla="*/ 276999 h 276999" name="connsiteY15"/>
                        <a:gd fmla="*/ 0 w 4114661" name="connsiteX16"/>
                        <a:gd fmla="*/ 0 h 276999" name="connsiteY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b="b" l="l" r="r" t="t"/>
                      <a:pathLst>
                        <a:path extrusionOk="0" h="276999" w="4114661">
                          <a:moveTo>
                            <a:pt x="0" y="0"/>
                          </a:moveTo>
                          <a:cubicBezTo>
                            <a:pt x="149021" y="-4588"/>
                            <a:pt x="435290" y="59473"/>
                            <a:pt x="546662" y="0"/>
                          </a:cubicBezTo>
                          <a:cubicBezTo>
                            <a:pt x="658034" y="-59473"/>
                            <a:pt x="816770" y="43847"/>
                            <a:pt x="1011031" y="0"/>
                          </a:cubicBezTo>
                          <a:cubicBezTo>
                            <a:pt x="1205292" y="-43847"/>
                            <a:pt x="1406880" y="36060"/>
                            <a:pt x="1681133" y="0"/>
                          </a:cubicBezTo>
                          <a:cubicBezTo>
                            <a:pt x="1955386" y="-36060"/>
                            <a:pt x="1984967" y="62704"/>
                            <a:pt x="2227795" y="0"/>
                          </a:cubicBezTo>
                          <a:cubicBezTo>
                            <a:pt x="2470623" y="-62704"/>
                            <a:pt x="2653137" y="65216"/>
                            <a:pt x="2774457" y="0"/>
                          </a:cubicBezTo>
                          <a:cubicBezTo>
                            <a:pt x="2895777" y="-65216"/>
                            <a:pt x="3160176" y="67182"/>
                            <a:pt x="3444559" y="0"/>
                          </a:cubicBezTo>
                          <a:cubicBezTo>
                            <a:pt x="3728942" y="-67182"/>
                            <a:pt x="3867173" y="64973"/>
                            <a:pt x="4114661" y="0"/>
                          </a:cubicBezTo>
                          <a:cubicBezTo>
                            <a:pt x="4131575" y="115394"/>
                            <a:pt x="4103847" y="151375"/>
                            <a:pt x="4114661" y="276999"/>
                          </a:cubicBezTo>
                          <a:cubicBezTo>
                            <a:pt x="3883423" y="336260"/>
                            <a:pt x="3766863" y="261863"/>
                            <a:pt x="3609146" y="276999"/>
                          </a:cubicBezTo>
                          <a:cubicBezTo>
                            <a:pt x="3451429" y="292135"/>
                            <a:pt x="3155969" y="260204"/>
                            <a:pt x="3021337" y="276999"/>
                          </a:cubicBezTo>
                          <a:cubicBezTo>
                            <a:pt x="2886705" y="293794"/>
                            <a:pt x="2640944" y="263146"/>
                            <a:pt x="2433528" y="276999"/>
                          </a:cubicBezTo>
                          <a:cubicBezTo>
                            <a:pt x="2226112" y="290852"/>
                            <a:pt x="2093585" y="213500"/>
                            <a:pt x="1886866" y="276999"/>
                          </a:cubicBezTo>
                          <a:cubicBezTo>
                            <a:pt x="1680147" y="340498"/>
                            <a:pt x="1488004" y="235495"/>
                            <a:pt x="1216764" y="276999"/>
                          </a:cubicBezTo>
                          <a:cubicBezTo>
                            <a:pt x="945524" y="318503"/>
                            <a:pt x="836978" y="265128"/>
                            <a:pt x="546662" y="276999"/>
                          </a:cubicBezTo>
                          <a:cubicBezTo>
                            <a:pt x="256346" y="288870"/>
                            <a:pt x="204936" y="216415"/>
                            <a:pt x="0" y="276999"/>
                          </a:cubicBezTo>
                          <a:cubicBezTo>
                            <a:pt x="-27575" y="183048"/>
                            <a:pt x="11552" y="751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bIns="0" rtlCol="0" tIns="0" wrap="square">
              <a:spAutoFit/>
            </a:bodyPr>
            <a:lstStyle/>
            <a:p>
              <a:r>
                <a:rPr dirty="0" lang="en-IN" sz="1200">
                  <a:solidFill>
                    <a:schemeClr val="bg1">
                      <a:lumMod val="85000"/>
                    </a:schemeClr>
                  </a:solidFill>
                  <a:effectLst/>
                  <a:latin charset="0" panose="02000403000000020004" pitchFamily="2" typeface="Helvetica Neue Light"/>
                  <a:ea charset="0" panose="02000403000000020004" pitchFamily="2" typeface="Helvetica Neue Light"/>
                </a:rPr>
                <a:t>WEBSITE</a:t>
              </a:r>
              <a:endParaRPr dirty="0" lang="en-US" sz="1200">
                <a:solidFill>
                  <a:schemeClr val="bg1">
                    <a:lumMod val="8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B8933B-0B29-4A39-F85E-B9DFB0ADDFCD}"/>
                </a:ext>
              </a:extLst>
            </p:cNvPr>
            <p:cNvCxnSpPr/>
            <p:nvPr/>
          </p:nvCxnSpPr>
          <p:spPr>
            <a:xfrm>
              <a:off x="1004047" y="4424720"/>
              <a:ext cx="4410635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788842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2514600" y="689210"/>
            <a:ext cx="5379720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Overall Debt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25911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name="TextBox 5" id="5"/>
          <p:cNvSpPr txBox="true"/>
          <p:nvPr/>
        </p:nvSpPr>
        <p:spPr>
          <a:xfrm>
            <a:off x="7879969" y="687578"/>
            <a:ext cx="2544445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637899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>
            <p:ph type="title"/>
          </p:nvPr>
        </p:nvSpPr>
        <p:spPr>
          <a:xfrm>
            <a:off x="838200" y="722308"/>
            <a:ext cx="10692000" cy="684000"/>
          </a:xfrm>
        </p:spPr>
        <p:txBody>
          <a:bodyPr>
            <a:normAutofit/>
          </a:bodyPr>
          <a:lstStyle/>
          <a:p>
            <a:pPr algn="ctr"/>
            <a:r>
              <a:rPr dirty="0" lang="en-US" sz="40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 </a:t>
            </a:r>
            <a:r>
              <a:rPr dirty="0" lang="en-US" sz="4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by Rating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/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Distribution of investments across different debt products based on their rating</a:t>
            </a:r>
            <a:endParaRPr dirty="0" lang="en-US">
              <a:solidFill>
                <a:schemeClr val="bg1"/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702510-A2C3-ADAD-9E4A-506FDFACD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762636"/>
              </p:ext>
            </p:extLst>
          </p:nvPr>
        </p:nvGraphicFramePr>
        <p:xfrm>
          <a:off x="1082974" y="1763233"/>
          <a:ext cx="10026050" cy="3900147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</p:spTree>
    <p:extLst>
      <p:ext uri="{BB962C8B-B14F-4D97-AF65-F5344CB8AC3E}">
        <p14:creationId xmlns:p14="http://schemas.microsoft.com/office/powerpoint/2010/main" val="2512438423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Distribution of </a:t>
            </a:r>
            <a:r>
              <a:rPr dirty="0" lang="en-IN" sz="1600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investments</a:t>
            </a:r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 across different debt PMS for calculated risks.</a:t>
            </a:r>
            <a:endParaRPr dirty="0" lang="en-US">
              <a:solidFill>
                <a:schemeClr val="bg1">
                  <a:lumMod val="85000"/>
                </a:schemeClr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5866" y="2023302"/>
          <a:ext cx="8389780" cy="356231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A70A44-AB06-5C91-A744-8E7205171251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135581" y="686016"/>
            <a:ext cx="4713019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 by Type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7825994" y="673227"/>
            <a:ext cx="1461516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Top 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009996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246F5-7CEE-0DBC-AB4D-F202FA2F3CE3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5301340" y="691450"/>
            <a:ext cx="3503026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Holdings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97B095F-C50C-F5DA-1F36-5DA5D7C2E109}"/>
              </a:ext>
            </a:extLst>
          </p:cNvPr>
          <p:cNvGraphicFramePr>
            <a:graphicFrameLocks noDrilldown="1" noGrp="1" noMove="1" noResize="1"/>
          </p:cNvGraphicFramePr>
          <p:nvPr>
            <p:extLst>
              <p:ext uri="{D42A27DB-BD31-4B8C-83A1-F6EECF244321}">
                <p14:modId xmlns:p14="http://schemas.microsoft.com/office/powerpoint/2010/main" val="2484133436"/>
              </p:ext>
            </p:extLst>
          </p:nvPr>
        </p:nvGraphicFramePr>
        <p:xfrm>
          <a:off x="950341" y="1432867"/>
          <a:ext cx="10343620" cy="3983032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997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3229857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13995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816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5812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Category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Amount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  <p:sp>
        <p:nvSpPr>
          <p:cNvPr name="TextBox 2" id="2"/>
          <p:cNvSpPr txBox="true"/>
          <p:nvPr/>
        </p:nvSpPr>
        <p:spPr>
          <a:xfrm>
            <a:off x="3632200" y="719963"/>
            <a:ext cx="1767459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5" id="5"/>
          <p:cNvSpPr txBox="true"/>
          <p:nvPr/>
        </p:nvSpPr>
        <p:spPr>
          <a:xfrm>
            <a:off x="950341" y="176745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5558155" y="176745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8801608" y="176745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9935464" y="176745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950341" y="213829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5558155" y="213829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801608" y="213829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935464" y="213829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950341" y="250913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558155" y="250913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8801608" y="250913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9935464" y="250913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50341" y="287985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5558155" y="287985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801608" y="287985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9935464" y="287985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950341" y="325069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5558155" y="325069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801608" y="325069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935464" y="325069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950341" y="362140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5558155" y="362140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1608" y="362140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935464" y="362140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950341" y="399224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5558155" y="399224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801608" y="399224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9935464" y="399224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950341" y="436295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5558155" y="436295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8801608" y="436295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9935464" y="436295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950341" y="473379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5558155" y="473379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8801608" y="473379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9935464" y="473379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950341" y="5104511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558155" y="5104511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8801608" y="5104511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9935464" y="5104511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373832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DEBT MUTUAL FUND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820303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24502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/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/>
          <p:nvPr/>
        </p:nvSpPr>
        <p:spPr>
          <a:xfrm>
            <a:off x="1851057" y="685360"/>
            <a:ext cx="667336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Mutual Fund Analysis -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8586216" y="691134"/>
            <a:ext cx="2879852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613918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173F-FA7A-8678-3941-C78C40251C1A}"/>
              </a:ext>
            </a:extLst>
          </p:cNvPr>
          <p:cNvSpPr txBox="1"/>
          <p:nvPr/>
        </p:nvSpPr>
        <p:spPr>
          <a:xfrm>
            <a:off x="4800599" y="685596"/>
            <a:ext cx="4352193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MF Holdings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181B4-3EEE-3518-4346-C76696E11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0954125"/>
              </p:ext>
            </p:extLst>
          </p:nvPr>
        </p:nvGraphicFramePr>
        <p:xfrm>
          <a:off x="13445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>
            <a:off x="3041904" y="684022"/>
            <a:ext cx="1756664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13559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42F1A3A-D012-19CD-7D51-16A7CF0A2A30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80055B65-3509-88AF-1E6F-76C174BDD07B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9F67F-8A80-B336-205F-701D84CF0B3F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C5AD47B-1CA3-AB52-AE4B-7647B0B763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732582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FC2268-5816-7102-884A-EE6C02B6826B}"/>
              </a:ext>
            </a:extLst>
          </p:cNvPr>
          <p:cNvSpPr txBox="1"/>
          <p:nvPr/>
        </p:nvSpPr>
        <p:spPr>
          <a:xfrm>
            <a:off x="2822331" y="710129"/>
            <a:ext cx="81240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Mutual Fund House Break-up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1011555" y="709168"/>
            <a:ext cx="1810766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411441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BBCE07-41D8-0FC9-417B-3A5548A12F39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DE39C42E-3A47-71FE-DDC9-FBBF3EBD4AF3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E5D3-920C-4E08-1C49-87D000CA949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B0216-6694-273E-BFB5-33C60243915E}"/>
              </a:ext>
            </a:extLst>
          </p:cNvPr>
          <p:cNvSpPr txBox="1"/>
          <p:nvPr/>
        </p:nvSpPr>
        <p:spPr>
          <a:xfrm>
            <a:off x="3618038" y="649394"/>
            <a:ext cx="6916614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Underlying Debt MF Holdings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197C68-EEC1-FC66-58F1-60EC1941F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617010"/>
              </p:ext>
            </p:extLst>
          </p:nvPr>
        </p:nvGraphicFramePr>
        <p:xfrm>
          <a:off x="925195" y="1354040"/>
          <a:ext cx="10342986" cy="407177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713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3229659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13988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73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302403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Type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Rating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>
            <a:off x="1587500" y="662305"/>
            <a:ext cx="2030349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Top 10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925195" y="1774698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5576189" y="1774698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8772779" y="1774698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9924669" y="1774698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925195" y="2145538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5576189" y="2145538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8772779" y="2145538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9924669" y="2145538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925195" y="2516251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576189" y="2516251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8772779" y="2516251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9924669" y="2516251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25195" y="2887091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5576189" y="2887091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772779" y="2887091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9924669" y="2887091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925195" y="3257804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5576189" y="3257804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772779" y="3257804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924669" y="3257804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925195" y="3628644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5576189" y="3628644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772779" y="3628644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924669" y="3628644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925195" y="3999357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5576189" y="3999357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772779" y="3999357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9924669" y="3999357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925195" y="4370197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5576189" y="4370197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8772779" y="4370197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9924669" y="4370197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925195" y="4740910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5576189" y="4740910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8772779" y="4740910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9924669" y="4740910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925195" y="5111623"/>
            <a:ext cx="46078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Government Bonds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576189" y="5111623"/>
            <a:ext cx="3934587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Debt - Type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8772779" y="5111623"/>
            <a:ext cx="115189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AA+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9924669" y="5111623"/>
            <a:ext cx="1317498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50.01%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3997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0DEA998-C9D6-E881-3914-10E176A2D599}"/>
              </a:ext>
            </a:extLst>
          </p:cNvPr>
          <p:cNvGraphicFramePr>
            <a:graphicFrameLocks noDrilldown="1" noGrp="1" noMove="1" noResize="1"/>
          </p:cNvGraphicFramePr>
          <p:nvPr>
            <p:extLst>
              <p:ext uri="{D42A27DB-BD31-4B8C-83A1-F6EECF244321}">
                <p14:modId xmlns:p14="http://schemas.microsoft.com/office/powerpoint/2010/main" val="3559427269"/>
              </p:ext>
            </p:extLst>
          </p:nvPr>
        </p:nvGraphicFramePr>
        <p:xfrm>
          <a:off x="4551836" y="852350"/>
          <a:ext cx="3822382" cy="1744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2382">
                  <a:extLst>
                    <a:ext uri="{9D8B030D-6E8A-4147-A177-3AD203B41FA5}">
                      <a16:colId xmlns:a16="http://schemas.microsoft.com/office/drawing/2014/main" val="3123676917"/>
                    </a:ext>
                  </a:extLst>
                </a:gridCol>
              </a:tblGrid>
              <a:tr h="581645">
                <a:tc>
                  <a:txBody>
                    <a:bodyPr/>
                    <a:lstStyle/>
                    <a:p>
                      <a:pPr algn="l"/>
                      <a:endParaRPr dirty="0" lang="en-US" sz="2400">
                        <a:solidFill>
                          <a:schemeClr val="bg1"/>
                        </a:solidFill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</a:effectLs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>
                    <a:lnL cmpd="sng" w="12700">
                      <a:noFill/>
                    </a:lnL>
                    <a:lnR cmpd="sng" w="12700">
                      <a:noFill/>
                    </a:lnR>
                    <a:lnT cmpd="sng" w="12700">
                      <a:noFill/>
                    </a:lnT>
                    <a:lnB cmpd="sng" w="12700">
                      <a:noFill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04561"/>
                  </a:ext>
                </a:extLst>
              </a:tr>
              <a:tr h="581645">
                <a:tc>
                  <a:txBody>
                    <a:bodyPr/>
                    <a:lstStyle/>
                    <a:p>
                      <a:pPr algn="l"/>
                      <a:endParaRPr dirty="0" lang="en-US" sz="2400">
                        <a:solidFill>
                          <a:schemeClr val="bg1"/>
                        </a:solidFill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</a:effectLs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>
                    <a:lnL cmpd="sng" w="12700">
                      <a:noFill/>
                    </a:lnL>
                    <a:lnR cmpd="sng" w="12700">
                      <a:noFill/>
                    </a:lnR>
                    <a:lnT cmpd="sng" w="12700">
                      <a:noFill/>
                    </a:lnT>
                    <a:lnB cmpd="sng" w="12700">
                      <a:noFill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825386"/>
                  </a:ext>
                </a:extLst>
              </a:tr>
              <a:tr h="581645">
                <a:tc>
                  <a:txBody>
                    <a:bodyPr/>
                    <a:lstStyle/>
                    <a:p>
                      <a:pPr algn="l"/>
                      <a:endParaRPr dirty="0" lang="en-US" sz="2400">
                        <a:solidFill>
                          <a:schemeClr val="bg1"/>
                        </a:solidFill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</a:effectLs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>
                    <a:lnL cmpd="sng" w="12700">
                      <a:noFill/>
                    </a:lnL>
                    <a:lnR cmpd="sng" w="12700">
                      <a:noFill/>
                    </a:lnR>
                    <a:lnT cmpd="sng" w="12700">
                      <a:noFill/>
                    </a:lnT>
                    <a:lnB cmpd="sng" w="12700">
                      <a:noFill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514730"/>
                  </a:ext>
                </a:extLst>
              </a:tr>
            </a:tbl>
          </a:graphicData>
        </a:graphic>
      </p:graphicFrame>
      <p:pic>
        <p:nvPicPr>
          <p:cNvPr descr="A low angle view of a skyscraper  Description automatically generated" id="38" name="Picture 37">
            <a:extLst>
              <a:ext uri="{FF2B5EF4-FFF2-40B4-BE49-F238E27FC236}">
                <a16:creationId xmlns:a16="http://schemas.microsoft.com/office/drawing/2014/main" id="{F29F7DE5-0109-8D88-C869-7029C78E1D3F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-1" y="0"/>
            <a:ext cx="3710781" cy="6858000"/>
          </a:xfrm>
          <a:prstGeom prst="rect">
            <a:avLst/>
          </a:prstGeom>
          <a:scene3d>
            <a:camera prst="orthographicFront"/>
            <a:lightRig dir="t" rig="threePt"/>
          </a:scene3d>
          <a:sp3d prstMaterial="matte"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D18E626-8FCC-9938-B938-FF6D21B0B96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85421" y="930171"/>
            <a:ext cx="2939936" cy="1278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lang="en-US" sz="54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TABLE OF </a:t>
            </a:r>
            <a:r>
              <a:rPr dirty="0" lang="en-US" sz="54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29B26-DCB8-4A9E-27AA-B5AA5BB3AA9D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/>
        </p:nvSpPr>
        <p:spPr>
          <a:xfrm>
            <a:off x="3710780" y="6267893"/>
            <a:ext cx="8481220" cy="59010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bIns="288000" lIns="432000" rIns="180000" rtlCol="0" tIns="144000" wrap="square">
            <a:spAutoFit/>
          </a:bodyPr>
          <a:lstStyle/>
          <a:p>
            <a:endParaRPr dirty="0" lang="en-US" sz="1000">
              <a:solidFill>
                <a:schemeClr val="bg1">
                  <a:lumMod val="85000"/>
                </a:schemeClr>
              </a:solidFill>
              <a:latin charset="0" panose="02000503000000020004" pitchFamily="2" typeface="Helvetica Neue"/>
              <a:ea charset="0" panose="02000503000000020004" pitchFamily="2" typeface="Helvetica Neue"/>
              <a:cs charset="0" panose="02000503000000020004" pitchFamily="2" typeface="Helvetica Neue"/>
            </a:endParaRPr>
          </a:p>
        </p:txBody>
      </p:sp>
      <p:sp>
        <p:nvSpPr>
          <p:cNvPr name="TextBox 2" id="2"/>
          <p:cNvSpPr txBox="true"/>
          <p:nvPr/>
        </p:nvSpPr>
        <p:spPr>
          <a:xfrm>
            <a:off x="4550156" y="928751"/>
            <a:ext cx="4319778" cy="388747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800">
                <a:solidFill>
                  <a:srgbClr val="FFFFFF"/>
                </a:solidFill>
                <a:latin typeface="Helvetica Neue"/>
              </a:rPr>
              <a:t>Portfolio Overview</a:t>
            </a:r>
            <a:endParaRPr lang="en-IN"/>
          </a:p>
        </p:txBody>
      </p:sp>
      <p:sp>
        <p:nvSpPr>
          <p:cNvPr name="TextBox 3" id="3"/>
          <p:cNvSpPr txBox="true"/>
          <p:nvPr/>
        </p:nvSpPr>
        <p:spPr>
          <a:xfrm>
            <a:off x="4550156" y="1501140"/>
            <a:ext cx="4319778" cy="388747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800">
                <a:solidFill>
                  <a:srgbClr val="FFFFFF"/>
                </a:solidFill>
                <a:latin typeface="Helvetica Neue"/>
              </a:rPr>
              <a:t>Overall Debt Analysis</a:t>
            </a:r>
            <a:endParaRPr lang="en-IN"/>
          </a:p>
        </p:txBody>
      </p:sp>
      <p:sp>
        <p:nvSpPr>
          <p:cNvPr name="TextBox 4" id="4"/>
          <p:cNvSpPr txBox="true"/>
          <p:nvPr/>
        </p:nvSpPr>
        <p:spPr>
          <a:xfrm>
            <a:off x="4550156" y="2116709"/>
            <a:ext cx="4319778" cy="388747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800">
                <a:solidFill>
                  <a:srgbClr val="FFFFFF"/>
                </a:solidFill>
                <a:latin typeface="Helvetica Neue"/>
              </a:rPr>
              <a:t>Overall Equity Analysis</a:t>
            </a:r>
            <a:endParaRPr lang="en-IN"/>
          </a:p>
        </p:txBody>
      </p:sp>
      <p:sp>
        <p:nvSpPr>
          <p:cNvPr name="TextBox 5" id="5"/>
          <p:cNvSpPr txBox="true"/>
          <p:nvPr/>
        </p:nvSpPr>
        <p:spPr>
          <a:xfrm>
            <a:off x="4060571" y="6242050"/>
            <a:ext cx="7707249" cy="194437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000">
                <a:solidFill>
                  <a:srgbClr val="FFFFFF"/>
                </a:solidFill>
                <a:latin typeface="Helvetica Neue"/>
              </a:rPr>
              <a:t>Portfolio analysis of Ryan (Single, Joint), Arvind (Single), Anil (Joint, Single), Arjun (Joint), Rohan (Single), Anuj (Single, Joint), Andrew (Single)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504224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B3950BA-8DBA-617A-BE2E-B380BB51EC0D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1CD36F32-1F60-2FB3-DE03-28BE45F53A7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B1D05-E178-C285-D5AF-397FBE84D350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B1076E4-C460-3E48-3FD6-FDDDD1EAB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414828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7A9CE-0853-34C7-FF08-26F98D37B043}"/>
              </a:ext>
            </a:extLst>
          </p:cNvPr>
          <p:cNvSpPr txBox="1"/>
          <p:nvPr/>
        </p:nvSpPr>
        <p:spPr>
          <a:xfrm>
            <a:off x="1840523" y="673610"/>
            <a:ext cx="67143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Mutual Fund Analysis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8558911" y="687578"/>
            <a:ext cx="2519934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₹23.44Cr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95294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9F099B-CBAF-3BC2-2693-AA612F05D8B4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0CC2B008-D8D0-0749-0635-6ABBC23CFCB5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C0FC1-8319-D498-428B-03B3CEA13E4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BA612-A115-B4E9-1131-54A87C8E901C}"/>
              </a:ext>
            </a:extLst>
          </p:cNvPr>
          <p:cNvSpPr txBox="1"/>
          <p:nvPr/>
        </p:nvSpPr>
        <p:spPr>
          <a:xfrm>
            <a:off x="1840523" y="673610"/>
            <a:ext cx="67143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Mutual Fund Analysis -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E08DFE4-C414-6CBA-5939-380B48B51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500918"/>
              </p:ext>
            </p:extLst>
          </p:nvPr>
        </p:nvGraphicFramePr>
        <p:xfrm>
          <a:off x="1279482" y="1763234"/>
          <a:ext cx="9633033" cy="356231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name="TextBox 4" id="4"/>
          <p:cNvSpPr txBox="true"/>
          <p:nvPr/>
        </p:nvSpPr>
        <p:spPr>
          <a:xfrm>
            <a:off x="8520811" y="687578"/>
            <a:ext cx="2519934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₹23.44Cr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7014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8DE5594-DCDA-C9A1-E8D1-B8A0475B1493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5" name="Picture 4">
            <a:extLst>
              <a:ext uri="{FF2B5EF4-FFF2-40B4-BE49-F238E27FC236}">
                <a16:creationId xmlns:a16="http://schemas.microsoft.com/office/drawing/2014/main" id="{0D66FE21-F77F-BFAA-1E0E-215695B0DADD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53B3E-0851-2446-C8E5-AA2E51A0EA96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0EFD277-D0B6-DD69-2CD0-F29CC17CC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38652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4F8114-0067-8B38-0674-CFB51BA5542D}"/>
              </a:ext>
            </a:extLst>
          </p:cNvPr>
          <p:cNvSpPr txBox="1"/>
          <p:nvPr/>
        </p:nvSpPr>
        <p:spPr>
          <a:xfrm>
            <a:off x="1881831" y="673610"/>
            <a:ext cx="6652846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Mutual Fund Analysis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8520811" y="687578"/>
            <a:ext cx="2163445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550257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DEBT MUTUAL FUND RISK AND PORTFOLIO PERFORMANCE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31440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C1B84-F2C3-AC5C-D5D4-DB3DBB56C0E2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DB8B98-A43D-E150-06FA-DDEDA60A808E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177D12-0419-E3CE-D1D0-46EE99B4D8CA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333472A7-6598-D7F1-FFAF-4803E7DB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E601CD-D134-AB00-D2B3-C63640013C76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446CAE-3B1F-D269-9EAA-359E949C4778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744E31EA-90C7-B1EC-EECC-B66024CF1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22" name="Table Placeholder 3">
            <a:extLst>
              <a:ext uri="{FF2B5EF4-FFF2-40B4-BE49-F238E27FC236}">
                <a16:creationId xmlns:a16="http://schemas.microsoft.com/office/drawing/2014/main" id="{69F7F188-541C-FCDD-630D-09AEC0D550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895331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489974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FF92B6-85EA-583A-8C38-ED11DED8EA08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81C444-F853-1C7F-4717-C851C54ACC8B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20F6CF-BB46-24F9-36CF-6AA5B876EDB8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B409DCDB-82E6-DC83-B785-211B06477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34FE10-DBE8-147E-1460-9137FCD04A41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6B0756-532F-2B68-8FB0-1E8FEF190C04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ED274BBD-648A-57DC-B8A3-6EF6F0202E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AFE2145C-9B2D-0479-F1F6-AC74CDAF8D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44285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22226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7C5E27-24E9-B8AF-2471-EA42E4C4EE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F6DD0A-18BF-DB7A-E279-23EC5DFF93F8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CF4581-29B6-B71E-C287-5C3A53C1D6DD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86F0C840-64CC-665D-C5AA-736B64EA8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5328AF-4C35-259A-6EC7-17D34F734713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40496F-1B43-ED2A-4299-AA9E550CFD66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6D19D2B-2D93-A3AA-403A-4C8A56B95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DCD0E1B6-F091-9DB1-B859-D44E500A7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44285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333844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02181-3727-5452-2CF4-B06E6A44F1BA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84E44B-9142-09F3-4D5E-96B9C5A6465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r>
                <a:rPr dirty="0" lang="en-US" sz="2800"/>
                <a:t>PORTFOLIO OVERVIEW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01DFA-0E47-E9D1-D553-72DF1BA83865}"/>
                </a:ext>
              </a:extLst>
            </p:cNvPr>
            <p:cNvGrpSpPr>
              <a:grpSpLocks noGrp="1" noMove="1" noResize="1" noRot="1" noUngrp="1"/>
            </p:cNvGrpSpPr>
            <p:nvPr/>
          </p:nvGrpSpPr>
          <p:grpSpPr>
            <a:xfrm>
              <a:off x="5674745" y="2564617"/>
              <a:ext cx="851338" cy="707886"/>
              <a:chOff x="5491655" y="1944414"/>
              <a:chExt cx="851338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78A9D-C2BB-C7D0-B871-0049368E9313}"/>
                  </a:ext>
                </a:extLst>
              </p:cNvPr>
              <p:cNvSpPr txBox="1">
                <a:spLocks noAdjustHandles="1" noChangeArrowheads="1" noChangeShapeType="1" noEditPoints="1" noGrp="1" noMove="1" noResize="1" noRot="1"/>
              </p:cNvSpPr>
              <p:nvPr/>
            </p:nvSpPr>
            <p:spPr>
              <a:xfrm>
                <a:off x="5491655" y="1944414"/>
                <a:ext cx="851338" cy="707886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pPr algn="ctr"/>
                <a:r>
                  <a:rPr dirty="0" lang="en-US" sz="4000">
                    <a:solidFill>
                      <a:srgbClr val="FFD191"/>
                    </a:solidFill>
                  </a:rPr>
                  <a:t>01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9B0A6E-8BF1-F5F3-05FF-237FB4658D68}"/>
                  </a:ext>
                </a:extLst>
              </p:cNvPr>
              <p:cNvCxnSpPr>
                <a:cxnSpLocks noAdjustHandles="1" noChangeArrowheads="1" noChangeShapeType="1" noEditPoints="1" noGrp="1" noMove="1" noResize="1" noRot="1"/>
              </p:cNvCxnSpPr>
              <p:nvPr/>
            </p:nvCxnSpPr>
            <p:spPr>
              <a:xfrm>
                <a:off x="5633545" y="2649202"/>
                <a:ext cx="567558" cy="0"/>
              </a:xfrm>
              <a:prstGeom prst="line">
                <a:avLst/>
              </a:prstGeom>
              <a:ln w="31750">
                <a:solidFill>
                  <a:srgbClr val="FFD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descr="A white text on a black background  Description automatically generated" id="2" name="Picture 1">
            <a:extLst>
              <a:ext uri="{FF2B5EF4-FFF2-40B4-BE49-F238E27FC236}">
                <a16:creationId xmlns:a16="http://schemas.microsoft.com/office/drawing/2014/main" id="{E8F61DDF-8C94-1073-98AA-5D7E5D0831E6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296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44285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27319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589728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662297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22632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501448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>
            <p:ph type="title"/>
          </p:nvPr>
        </p:nvSpPr>
        <p:spPr>
          <a:xfrm>
            <a:off x="838200" y="722308"/>
            <a:ext cx="10692000" cy="684000"/>
          </a:xfrm>
        </p:spPr>
        <p:txBody>
          <a:bodyPr>
            <a:normAutofit/>
          </a:bodyPr>
          <a:lstStyle/>
          <a:p>
            <a:pPr algn="ctr"/>
            <a:r>
              <a:rPr dirty="0" lang="en-US" sz="40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Portfolio </a:t>
            </a:r>
            <a:r>
              <a:rPr dirty="0" lang="en-US" sz="4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B32F7-38B3-306B-5586-F4A7E2937924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1069306" y="1941199"/>
            <a:ext cx="2743987" cy="1068059"/>
            <a:chOff x="838199" y="1941199"/>
            <a:chExt cx="2743987" cy="1068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011D7-91ED-73BD-64C1-E0B2D984ECF2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838200" y="2639926"/>
              <a:ext cx="2743986" cy="369332"/>
            </a:xfrm>
            <a:prstGeom prst="rect">
              <a:avLst/>
            </a:prstGeom>
            <a:gradFill>
              <a:gsLst>
                <a:gs pos="0">
                  <a:srgbClr val="9E8355"/>
                </a:gs>
                <a:gs pos="100000">
                  <a:srgbClr val="D3BF9D"/>
                </a:gs>
              </a:gsLst>
              <a:path path="circle">
                <a:fillToRect b="100000" r="100000"/>
              </a:path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dirty="0" lang="en-US" sz="1800">
                  <a:latin charset="0" panose="02000503000000020004" pitchFamily="2" typeface="Helvetica Neue"/>
                  <a:ea charset="0" panose="02000503000000020004" pitchFamily="2" typeface="Helvetica Neue"/>
                  <a:cs charset="0" panose="02000503000000020004" pitchFamily="2" typeface="Helvetica Neue"/>
                </a:rPr>
                <a:t>Current Value</a:t>
              </a:r>
              <a:endParaRPr dirty="0"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8F016037-5C9F-8773-D79D-0FCFF2886B13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838199" y="1941199"/>
              <a:ext cx="2743987" cy="684000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dirty="0" lang="en-US" sz="48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36CB55-F2C5-4BEC-8574-20CA526EB57F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1069308" y="3680622"/>
            <a:ext cx="2743987" cy="1068059"/>
            <a:chOff x="838199" y="1941199"/>
            <a:chExt cx="2743987" cy="10680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1B0906-13C2-62D2-80F6-7CB36242E702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838200" y="2639926"/>
              <a:ext cx="2743986" cy="369332"/>
            </a:xfrm>
            <a:prstGeom prst="rect">
              <a:avLst/>
            </a:prstGeom>
            <a:gradFill>
              <a:gsLst>
                <a:gs pos="0">
                  <a:srgbClr val="9E8355"/>
                </a:gs>
                <a:gs pos="100000">
                  <a:srgbClr val="D3BF9D"/>
                </a:gs>
              </a:gsLst>
              <a:path path="circle">
                <a:fillToRect b="100000" r="100000"/>
              </a:path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dirty="0" lang="en-US" sz="1800">
                  <a:latin charset="0" panose="02000503000000020004" pitchFamily="2" typeface="Helvetica Neue"/>
                  <a:ea charset="0" panose="02000503000000020004" pitchFamily="2" typeface="Helvetica Neue"/>
                  <a:cs charset="0" panose="02000503000000020004" pitchFamily="2" typeface="Helvetica Neue"/>
                </a:rPr>
                <a:t>Invested Value</a:t>
              </a:r>
              <a:endParaRPr dirty="0" lang="en-US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1180DF7-21D3-9BD4-A4B5-A11FFB4429AC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838199" y="1941199"/>
              <a:ext cx="2743987" cy="684000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dirty="0" lang="en-US" sz="48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FD5004-912E-A188-52EB-5E55F199EE6F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5295381" y="2209702"/>
            <a:ext cx="2469485" cy="786059"/>
            <a:chOff x="5689777" y="3337851"/>
            <a:chExt cx="2469485" cy="78605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AC77655-A2A8-3FEF-91E6-1ACFED514065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dirty="0" lang="en-US" sz="2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DD69DCC5-1C76-F3C5-4DB3-4986FED67FB2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dirty="0" lang="en-US" sz="1600">
                  <a:solidFill>
                    <a:srgbClr val="FFD090"/>
                  </a:solidFill>
                  <a:latin charset="0" panose="02000503000000020004" pitchFamily="2" typeface="Helvetica Neue"/>
                  <a:ea charset="0" panose="02000503000000020004" pitchFamily="2" typeface="Helvetica Neue"/>
                  <a:cs charset="0" panose="02000503000000020004" pitchFamily="2" typeface="Helvetica Neue"/>
                </a:rPr>
                <a:t>Realised Return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78800-5A53-5B6D-04DB-FE54B7284CFC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5315476" y="4057383"/>
            <a:ext cx="2469485" cy="786059"/>
            <a:chOff x="5689777" y="3337851"/>
            <a:chExt cx="2469485" cy="78605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EE093FF8-3C6D-9BF0-285C-48C33A1DCC5F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dirty="0" lang="en-US" sz="2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96DEA142-0E5F-533F-1A4E-F8E285AA11FC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dirty="0" lang="en-US" sz="1600">
                  <a:solidFill>
                    <a:srgbClr val="FFD090"/>
                  </a:solidFill>
                  <a:latin charset="0" panose="02000503000000020004" pitchFamily="2" typeface="Helvetica Neue"/>
                  <a:ea charset="0" panose="02000503000000020004" pitchFamily="2" typeface="Helvetica Neue"/>
                  <a:cs charset="0" panose="02000503000000020004" pitchFamily="2" typeface="Helvetica Neue"/>
                </a:rPr>
                <a:t>Unrealised Return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772402-3C86-0884-2F98-9BD291B07DD5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8885986" y="2209702"/>
            <a:ext cx="2469485" cy="786059"/>
            <a:chOff x="5689777" y="3337851"/>
            <a:chExt cx="2469485" cy="786059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D129EE0B-5585-AFF5-8F8C-E4913E3B3681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dirty="0" lang="en-US" sz="2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endParaRP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D7495A11-6E88-B500-BE52-62CFFAEA7C19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dirty="0" lang="en-US" sz="1600">
                  <a:solidFill>
                    <a:srgbClr val="FFD090"/>
                  </a:solidFill>
                  <a:latin charset="0" panose="02000503000000020004" pitchFamily="2" typeface="Helvetica Neue"/>
                  <a:ea charset="0" panose="02000503000000020004" pitchFamily="2" typeface="Helvetica Neue"/>
                  <a:cs charset="0" panose="02000503000000020004" pitchFamily="2" typeface="Helvetica Neue"/>
                </a:rPr>
                <a:t>Return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2FB0BE-10F2-E479-65FA-704B7A2CB990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8891294" y="4076553"/>
            <a:ext cx="2469485" cy="786059"/>
            <a:chOff x="5689777" y="3337851"/>
            <a:chExt cx="2469485" cy="78605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84CD9CE-EBDA-A984-ECA4-72E489310040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dirty="0" lang="en-US" sz="2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B0C1EC7-8074-BBB2-8823-E24567B7CE33}"/>
                </a:ext>
              </a:extLst>
            </p:cNvPr>
            <p:cNvSpPr txBox="1"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anchor="ctr" bIns="45720" lIns="91440" rIns="91440" rtlCol="0" tIns="45720" vert="horz">
              <a:noAutofit/>
            </a:bodyPr>
            <a:lstStyle>
              <a:lvl1pPr algn="l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dirty="0" lang="en-US" sz="1600">
                  <a:solidFill>
                    <a:srgbClr val="FFD090"/>
                  </a:solidFill>
                  <a:latin charset="0" panose="02000503000000020004" pitchFamily="2" typeface="Helvetica Neue"/>
                  <a:ea charset="0" panose="02000503000000020004" pitchFamily="2" typeface="Helvetica Neue"/>
                  <a:cs charset="0" panose="02000503000000020004" pitchFamily="2" typeface="Helvetica Neue"/>
                </a:rPr>
                <a:t>XIRR</a:t>
              </a:r>
            </a:p>
          </p:txBody>
        </p:sp>
      </p:grpSp>
      <p:pic>
        <p:nvPicPr>
          <p:cNvPr descr="Information outline" id="38" name="Graphic 37">
            <a:extLst>
              <a:ext uri="{FF2B5EF4-FFF2-40B4-BE49-F238E27FC236}">
                <a16:creationId xmlns:a16="http://schemas.microsoft.com/office/drawing/2014/main" id="{86AA149A-A0BE-7AE0-BA72-187522E7B251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5219672"/>
            <a:ext cx="167696" cy="1676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00045CC-216C-CB34-A7E9-66592F9F7A67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472497" y="5213869"/>
            <a:ext cx="11414703" cy="424860"/>
          </a:xfrm>
          <a:prstGeom prst="rect">
            <a:avLst/>
          </a:prstGeom>
          <a:noFill/>
        </p:spPr>
        <p:txBody>
          <a:bodyPr rtlCol="0" wrap="square">
            <a:noAutofit/>
          </a:bodyPr>
          <a:lstStyle/>
          <a:p>
            <a:endParaRPr dirty="0" lang="en-US" sz="800">
              <a:solidFill>
                <a:schemeClr val="bg1">
                  <a:lumMod val="75000"/>
                </a:schemeClr>
              </a:solidFill>
              <a:latin charset="0" panose="02000403000000020004" pitchFamily="2" typeface="Helvetica Neue Light"/>
              <a:ea charset="0" panose="02000403000000020004" pitchFamily="2" typeface="Helvetica Neue Light"/>
            </a:endParaRPr>
          </a:p>
        </p:txBody>
      </p:sp>
      <p:pic>
        <p:nvPicPr>
          <p:cNvPr descr="Information outline" id="7" name="Graphic 6">
            <a:extLst>
              <a:ext uri="{FF2B5EF4-FFF2-40B4-BE49-F238E27FC236}">
                <a16:creationId xmlns:a16="http://schemas.microsoft.com/office/drawing/2014/main" id="{2F15E067-9CBF-4557-AD9C-4F3582D99034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008" y="4594097"/>
            <a:ext cx="167696" cy="1676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>
            <a:off x="1069086" y="1940306"/>
            <a:ext cx="3463036" cy="684022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800">
                <a:solidFill>
                  <a:srgbClr val="FFFFFF"/>
                </a:solidFill>
                <a:latin typeface="Helvetica Neue"/>
              </a:rPr>
              <a:t>₹20.0 Cr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1069086" y="3679063"/>
            <a:ext cx="3463036" cy="684022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800">
                <a:solidFill>
                  <a:srgbClr val="FFFFFF"/>
                </a:solidFill>
                <a:latin typeface="Helvetica Neue"/>
              </a:rPr>
              <a:t>₹15.06 Cr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5295392" y="2210308"/>
            <a:ext cx="290868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2000">
                <a:solidFill>
                  <a:srgbClr val="FFFFFF"/>
                </a:solidFill>
                <a:latin typeface="Helvetica Neue"/>
              </a:rPr>
              <a:t>₹12.02 L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5316982" y="4057015"/>
            <a:ext cx="290868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2000">
                <a:solidFill>
                  <a:srgbClr val="FFFFFF"/>
                </a:solidFill>
                <a:latin typeface="Helvetica Neue"/>
              </a:rPr>
              <a:t>₹2.02 L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8884412" y="2210308"/>
            <a:ext cx="290868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2000">
                <a:solidFill>
                  <a:srgbClr val="FFFFFF"/>
                </a:solidFill>
                <a:latin typeface="Helvetica Neue"/>
              </a:rPr>
              <a:t>75.34%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8891524" y="4075049"/>
            <a:ext cx="290868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2000">
                <a:solidFill>
                  <a:srgbClr val="FFFFFF"/>
                </a:solidFill>
                <a:latin typeface="Helvetica Neue"/>
              </a:rPr>
              <a:t>21.34%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471551" y="5212588"/>
            <a:ext cx="11415014" cy="424815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Mutual Fund, PMS, AIF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636846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28520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613598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DEBT PMS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836033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/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Distribution of investments across different debt PMS based on their rating</a:t>
            </a:r>
            <a:endParaRPr dirty="0" lang="en-US">
              <a:solidFill>
                <a:schemeClr val="bg1"/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702510-A2C3-ADAD-9E4A-506FDFACD6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2974" y="1763233"/>
          <a:ext cx="10026050" cy="3900147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53FF28E-3B7D-CF6D-6E30-40372513C991}"/>
              </a:ext>
            </a:extLst>
          </p:cNvPr>
          <p:cNvSpPr txBox="1"/>
          <p:nvPr/>
        </p:nvSpPr>
        <p:spPr>
          <a:xfrm>
            <a:off x="3614737" y="673610"/>
            <a:ext cx="4940177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PMS Analysis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8558911" y="687578"/>
            <a:ext cx="2519934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₹23.44Cr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096617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Distribution of </a:t>
            </a:r>
            <a:r>
              <a:rPr dirty="0" lang="en-IN" sz="1600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investments</a:t>
            </a:r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 across different debt PMS for calculated risks.</a:t>
            </a:r>
            <a:endParaRPr dirty="0" lang="en-US">
              <a:solidFill>
                <a:schemeClr val="bg1">
                  <a:lumMod val="85000"/>
                </a:schemeClr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573873"/>
              </p:ext>
            </p:extLst>
          </p:nvPr>
        </p:nvGraphicFramePr>
        <p:xfrm>
          <a:off x="1615866" y="2023302"/>
          <a:ext cx="8389780" cy="356231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A70A44-AB06-5C91-A744-8E7205171251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135581" y="686016"/>
            <a:ext cx="4713019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 by Type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7825994" y="673227"/>
            <a:ext cx="1461516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Top 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55963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173F-FA7A-8678-3941-C78C40251C1A}"/>
              </a:ext>
            </a:extLst>
          </p:cNvPr>
          <p:cNvSpPr txBox="1"/>
          <p:nvPr/>
        </p:nvSpPr>
        <p:spPr>
          <a:xfrm>
            <a:off x="4800599" y="685596"/>
            <a:ext cx="5022670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PMS Holdings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181B4-3EEE-3518-4346-C76696E1143A}"/>
              </a:ext>
            </a:extLst>
          </p:cNvPr>
          <p:cNvGraphicFramePr>
            <a:graphicFrameLocks/>
          </p:cNvGraphicFramePr>
          <p:nvPr/>
        </p:nvGraphicFramePr>
        <p:xfrm>
          <a:off x="13445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>
            <a:off x="3041904" y="684022"/>
            <a:ext cx="1756664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15124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DEBT AIF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32980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/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Distribution of investments across different debt </a:t>
            </a:r>
            <a:r>
              <a:rPr dirty="0" lang="en-IN">
                <a:solidFill>
                  <a:schemeClr val="bg1"/>
                </a:solidFill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AIF </a:t>
            </a:r>
            <a:r>
              <a:rPr dirty="0" lang="en-IN">
                <a:solidFill>
                  <a:schemeClr val="bg1"/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based on their rating</a:t>
            </a:r>
            <a:endParaRPr dirty="0" lang="en-US">
              <a:solidFill>
                <a:schemeClr val="bg1"/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702510-A2C3-ADAD-9E4A-506FDFACD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113015"/>
              </p:ext>
            </p:extLst>
          </p:nvPr>
        </p:nvGraphicFramePr>
        <p:xfrm>
          <a:off x="1082974" y="1763233"/>
          <a:ext cx="10026050" cy="3900147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D948FB3-70D1-F84F-7C38-47F1F1081F15}"/>
              </a:ext>
            </a:extLst>
          </p:cNvPr>
          <p:cNvSpPr txBox="1"/>
          <p:nvPr/>
        </p:nvSpPr>
        <p:spPr>
          <a:xfrm>
            <a:off x="3986213" y="673610"/>
            <a:ext cx="456870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AIF Analysis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8558911" y="687578"/>
            <a:ext cx="2519934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₹23.44Cr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96222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>
            <p:ph type="title"/>
          </p:nvPr>
        </p:nvSpPr>
        <p:spPr>
          <a:xfrm>
            <a:off x="4054806" y="855709"/>
            <a:ext cx="4138534" cy="684000"/>
          </a:xfrm>
        </p:spPr>
        <p:txBody>
          <a:bodyPr>
            <a:normAutofit/>
          </a:bodyPr>
          <a:lstStyle/>
          <a:p>
            <a:r>
              <a:rPr dirty="0" lang="en-US" sz="40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Asset </a:t>
            </a:r>
            <a:r>
              <a:rPr dirty="0" lang="en-US" sz="4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7E1435A-18EC-2015-89B5-5900B999F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299097"/>
              </p:ext>
            </p:extLst>
          </p:nvPr>
        </p:nvGraphicFramePr>
        <p:xfrm>
          <a:off x="997624" y="2027874"/>
          <a:ext cx="10196749" cy="356231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</p:spTree>
    <p:extLst>
      <p:ext uri="{BB962C8B-B14F-4D97-AF65-F5344CB8AC3E}">
        <p14:creationId xmlns:p14="http://schemas.microsoft.com/office/powerpoint/2010/main" val="953993552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Distribution of </a:t>
            </a:r>
            <a:r>
              <a:rPr dirty="0" lang="en-IN" sz="1600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investments</a:t>
            </a:r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 across different debt </a:t>
            </a:r>
            <a:r>
              <a:rPr dirty="0" lang="en-IN">
                <a:solidFill>
                  <a:schemeClr val="bg1">
                    <a:lumMod val="8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AIF </a:t>
            </a:r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for calculated risks.</a:t>
            </a:r>
            <a:endParaRPr dirty="0" lang="en-US">
              <a:solidFill>
                <a:schemeClr val="bg1">
                  <a:lumMod val="85000"/>
                </a:schemeClr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021803"/>
              </p:ext>
            </p:extLst>
          </p:nvPr>
        </p:nvGraphicFramePr>
        <p:xfrm>
          <a:off x="1615866" y="2023302"/>
          <a:ext cx="8389780" cy="356231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A70A44-AB06-5C91-A744-8E7205171251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135581" y="686016"/>
            <a:ext cx="4713019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 by Type -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7825994" y="673227"/>
            <a:ext cx="1461516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Top 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01091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173F-FA7A-8678-3941-C78C40251C1A}"/>
              </a:ext>
            </a:extLst>
          </p:cNvPr>
          <p:cNvSpPr txBox="1"/>
          <p:nvPr/>
        </p:nvSpPr>
        <p:spPr>
          <a:xfrm>
            <a:off x="4800599" y="685596"/>
            <a:ext cx="4352193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Debt AIF Holdings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181B4-3EEE-3518-4346-C76696E1143A}"/>
              </a:ext>
            </a:extLst>
          </p:cNvPr>
          <p:cNvGraphicFramePr>
            <a:graphicFrameLocks/>
          </p:cNvGraphicFramePr>
          <p:nvPr/>
        </p:nvGraphicFramePr>
        <p:xfrm>
          <a:off x="13445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>
            <a:off x="3041904" y="684022"/>
            <a:ext cx="1756664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Mirae Asset Focused Fund - Growth Plan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324959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02181-3727-5452-2CF4-B06E6A44F1BA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84E44B-9142-09F3-4D5E-96B9C5A6465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r>
                <a:rPr dirty="0" lang="en-US" sz="2800"/>
                <a:t>OVERALL EQUITY ANALYSIS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01DFA-0E47-E9D1-D553-72DF1BA83865}"/>
                </a:ext>
              </a:extLst>
            </p:cNvPr>
            <p:cNvGrpSpPr>
              <a:grpSpLocks noGrp="1" noMove="1" noResize="1" noRot="1" noUngrp="1"/>
            </p:cNvGrpSpPr>
            <p:nvPr/>
          </p:nvGrpSpPr>
          <p:grpSpPr>
            <a:xfrm>
              <a:off x="5674745" y="2564617"/>
              <a:ext cx="851338" cy="707886"/>
              <a:chOff x="5491655" y="1944414"/>
              <a:chExt cx="851338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78A9D-C2BB-C7D0-B871-0049368E9313}"/>
                  </a:ext>
                </a:extLst>
              </p:cNvPr>
              <p:cNvSpPr txBox="1">
                <a:spLocks noAdjustHandles="1" noChangeArrowheads="1" noChangeShapeType="1" noEditPoints="1" noGrp="1" noMove="1" noResize="1" noRot="1"/>
              </p:cNvSpPr>
              <p:nvPr/>
            </p:nvSpPr>
            <p:spPr>
              <a:xfrm>
                <a:off x="5491655" y="1944414"/>
                <a:ext cx="851338" cy="707886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pPr algn="ctr"/>
                <a:endParaRPr dirty="0" lang="en-US" sz="4000">
                  <a:solidFill>
                    <a:srgbClr val="FFD191"/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9B0A6E-8BF1-F5F3-05FF-237FB4658D68}"/>
                  </a:ext>
                </a:extLst>
              </p:cNvPr>
              <p:cNvCxnSpPr>
                <a:cxnSpLocks noAdjustHandles="1" noChangeArrowheads="1" noChangeShapeType="1" noEditPoints="1" noGrp="1" noMove="1" noResize="1" noRot="1"/>
              </p:cNvCxnSpPr>
              <p:nvPr/>
            </p:nvCxnSpPr>
            <p:spPr>
              <a:xfrm>
                <a:off x="5633545" y="2649202"/>
                <a:ext cx="567558" cy="0"/>
              </a:xfrm>
              <a:prstGeom prst="line">
                <a:avLst/>
              </a:prstGeom>
              <a:ln w="31750">
                <a:solidFill>
                  <a:srgbClr val="FFD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descr="A white text on a black background  Description automatically generated" id="2" name="Picture 1">
            <a:extLst>
              <a:ext uri="{FF2B5EF4-FFF2-40B4-BE49-F238E27FC236}">
                <a16:creationId xmlns:a16="http://schemas.microsoft.com/office/drawing/2014/main" id="{B9D1884E-908F-DF02-166C-521D0F070500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5673344" y="2563114"/>
            <a:ext cx="849503" cy="709168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03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786004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2145323" y="689210"/>
            <a:ext cx="5748997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Overall Equity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663304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name="TextBox 5" id="5"/>
          <p:cNvSpPr txBox="true"/>
          <p:nvPr/>
        </p:nvSpPr>
        <p:spPr>
          <a:xfrm>
            <a:off x="7879969" y="687578"/>
            <a:ext cx="2544445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563859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2145323" y="689210"/>
            <a:ext cx="5748997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Overall Equity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724860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name="TextBox 5" id="5"/>
          <p:cNvSpPr txBox="true"/>
          <p:nvPr/>
        </p:nvSpPr>
        <p:spPr>
          <a:xfrm>
            <a:off x="7879969" y="687578"/>
            <a:ext cx="2544445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15961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769014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/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2778369" y="685360"/>
            <a:ext cx="5746050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Overall Equity Analysis -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8558911" y="687578"/>
            <a:ext cx="2519934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₹23.44Cr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404752"/>
      </p:ext>
    </p:extLst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246F5-7CEE-0DBC-AB4D-F202FA2F3CE3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5301340" y="691450"/>
            <a:ext cx="3801096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Holdings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97B095F-C50C-F5DA-1F36-5DA5D7C2E109}"/>
              </a:ext>
            </a:extLst>
          </p:cNvPr>
          <p:cNvGraphicFramePr>
            <a:graphicFrameLocks noDrilldown="1" noGrp="1" noMove="1" noResize="1"/>
          </p:cNvGraphicFramePr>
          <p:nvPr>
            <p:extLst>
              <p:ext uri="{D42A27DB-BD31-4B8C-83A1-F6EECF244321}">
                <p14:modId xmlns:p14="http://schemas.microsoft.com/office/powerpoint/2010/main" val="3863423488"/>
              </p:ext>
            </p:extLst>
          </p:nvPr>
        </p:nvGraphicFramePr>
        <p:xfrm>
          <a:off x="950341" y="1432867"/>
          <a:ext cx="10343620" cy="3983032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997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3229857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13995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816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5812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Product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Amount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  <p:sp>
        <p:nvSpPr>
          <p:cNvPr name="TextBox 2" id="2"/>
          <p:cNvSpPr txBox="true"/>
          <p:nvPr/>
        </p:nvSpPr>
        <p:spPr>
          <a:xfrm>
            <a:off x="3632200" y="719963"/>
            <a:ext cx="1767459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5" id="5"/>
          <p:cNvSpPr txBox="true"/>
          <p:nvPr/>
        </p:nvSpPr>
        <p:spPr>
          <a:xfrm>
            <a:off x="950341" y="176745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O3 Special Situation Portfolio PMS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5558155" y="176745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 (1)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8801608" y="176745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9935464" y="176745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950341" y="213829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5558155" y="213829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 (1)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801608" y="213829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935464" y="213829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950341" y="250913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HDFC Bank Ltd.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558155" y="250913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(14)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8801608" y="250913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9935464" y="250913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50341" y="287985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Bajaj Holdings &amp; Investment Ltd.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5558155" y="287985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(2)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801608" y="287985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9935464" y="287985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950341" y="325069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ICICI Bank Ltd.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5558155" y="325069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(13)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801608" y="325069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935464" y="325069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950341" y="362140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ICICI Bank Ltd.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5558155" y="362140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(3)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1608" y="362140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935464" y="362140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950341" y="399224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ICICI Bank Ltd.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5558155" y="399224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Muutal Fund (5)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801608" y="399224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9935464" y="399224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950341" y="436295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ICICI Bank Ltd.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5558155" y="436295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(4)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8801608" y="436295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9935464" y="436295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950341" y="473379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ICICI Bank Ltd.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5558155" y="473379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(95)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8801608" y="473379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9935464" y="473379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950341" y="5104511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ICICI Bank Ltd.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558155" y="5104511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Mutual Fund (2), PMS (4)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8801608" y="5104511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9935464" y="5104511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843393"/>
      </p:ext>
    </p:extLst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>
            <p:ph type="title"/>
          </p:nvPr>
        </p:nvSpPr>
        <p:spPr>
          <a:xfrm>
            <a:off x="5734593" y="855709"/>
            <a:ext cx="3331029" cy="684000"/>
          </a:xfrm>
        </p:spPr>
        <p:txBody>
          <a:bodyPr>
            <a:no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Stocks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289398-755B-CCD5-744A-ABE1F1727CC7}"/>
              </a:ext>
            </a:extLst>
          </p:cNvPr>
          <p:cNvGraphicFramePr>
            <a:graphicFrameLocks noDrilldown="1" noGrp="1" noMove="1" noResize="1"/>
          </p:cNvGraphicFramePr>
          <p:nvPr>
            <p:extLst>
              <p:ext uri="{D42A27DB-BD31-4B8C-83A1-F6EECF244321}">
                <p14:modId xmlns:p14="http://schemas.microsoft.com/office/powerpoint/2010/main" val="2038577898"/>
              </p:ext>
            </p:extLst>
          </p:nvPr>
        </p:nvGraphicFramePr>
        <p:xfrm>
          <a:off x="1013842" y="1487863"/>
          <a:ext cx="10243672" cy="393224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465285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517513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226087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2040"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Name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Sector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 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434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2744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0958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0922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53415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4350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8264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36580"/>
                  </a:ext>
                </a:extLst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>
            <a:off x="4053459" y="846201"/>
            <a:ext cx="1749552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1119505" y="1846707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6534658" y="1846707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8996934" y="1846707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1119505" y="2217547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6534658" y="2210308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8996934" y="2217547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9.64%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119505" y="258826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534658" y="258826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8996934" y="258826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1119505" y="295910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534658" y="295910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996934" y="295910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1119505" y="3329813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6534658" y="3329813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996934" y="3329813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19505" y="3690239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6534658" y="3690239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8996934" y="3690239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1119505" y="4040378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534658" y="4040378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8996934" y="4040378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1119505" y="438023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6534658" y="438023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8996934" y="438023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119505" y="471043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6534658" y="471043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996934" y="471043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119505" y="5030343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6534658" y="5030343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8996934" y="5030343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415629"/>
      </p:ext>
    </p:extLst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EQUITY MUTUAL FUND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363601"/>
      </p:ext>
    </p:extLst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1236133" y="710129"/>
            <a:ext cx="7166187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Mutual Fund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231971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name="TextBox 5" id="5"/>
          <p:cNvSpPr txBox="true"/>
          <p:nvPr/>
        </p:nvSpPr>
        <p:spPr>
          <a:xfrm>
            <a:off x="8070850" y="745109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394659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>
            <p:ph type="title"/>
          </p:nvPr>
        </p:nvSpPr>
        <p:spPr>
          <a:xfrm>
            <a:off x="4054806" y="855709"/>
            <a:ext cx="4138534" cy="684000"/>
          </a:xfrm>
        </p:spPr>
        <p:txBody>
          <a:bodyPr>
            <a:normAutofit fontScale="90000"/>
          </a:bodyPr>
          <a:lstStyle/>
          <a:p>
            <a:r>
              <a:rPr dirty="0" lang="en-US" sz="40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Portfolio </a:t>
            </a:r>
            <a:r>
              <a:rPr dirty="0" lang="en-US" sz="4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0A9AE2-A981-2CE5-AEC6-389C46CC087E}"/>
              </a:ext>
            </a:extLst>
          </p:cNvPr>
          <p:cNvGraphicFramePr>
            <a:graphicFrameLocks noDrilldown="1" noGrp="1" noMove="1" noResize="1"/>
          </p:cNvGraphicFramePr>
          <p:nvPr>
            <p:extLst>
              <p:ext uri="{D42A27DB-BD31-4B8C-83A1-F6EECF244321}">
                <p14:modId xmlns:p14="http://schemas.microsoft.com/office/powerpoint/2010/main" val="1321504042"/>
              </p:ext>
            </p:extLst>
          </p:nvPr>
        </p:nvGraphicFramePr>
        <p:xfrm>
          <a:off x="1119010" y="1574392"/>
          <a:ext cx="9953978" cy="2325918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310725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44631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2196936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Holdings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Portfolio Value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 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4347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27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3658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Total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647100"/>
                  </a:ext>
                </a:extLst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>
            <a:off x="1119505" y="1846707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Alternate Investments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6534658" y="1846707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₹1.39Cr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8996934" y="1846707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1119505" y="2217547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Debt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6534658" y="2210308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₹1.39Cr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996934" y="2217547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9.64%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1119505" y="258826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Hybrid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6534658" y="258826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₹1.39Cr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8996934" y="258826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6534658" y="3563874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₹4.17Cr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8996934" y="3563874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100%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848599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45648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1327750" y="685360"/>
            <a:ext cx="7196669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Mutual Fund Analysis -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8110347" y="684022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158058"/>
      </p:ext>
    </p:extLst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1061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788599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2986497" y="698422"/>
            <a:ext cx="8541628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Mutual Fund House Break-up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1529969" y="705612"/>
            <a:ext cx="1583944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529773"/>
      </p:ext>
    </p:extLst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EFE1-7595-8A48-4EC6-6D5BC2F9FABB}"/>
              </a:ext>
            </a:extLst>
          </p:cNvPr>
          <p:cNvSpPr txBox="1">
            <a:spLocks/>
          </p:cNvSpPr>
          <p:nvPr/>
        </p:nvSpPr>
        <p:spPr>
          <a:xfrm>
            <a:off x="4031337" y="601241"/>
            <a:ext cx="6890661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Mutual Fund Holdings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409319"/>
              </p:ext>
            </p:extLst>
          </p:nvPr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>
            <a:off x="2066290" y="622808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36919"/>
      </p:ext>
    </p:extLst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0" y="659108"/>
            <a:ext cx="6421354" cy="684000"/>
          </a:xfrm>
        </p:spPr>
        <p:txBody>
          <a:bodyPr>
            <a:no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Mutual Fund Stocks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289398-755B-CCD5-744A-ABE1F1727CC7}"/>
              </a:ext>
            </a:extLst>
          </p:cNvPr>
          <p:cNvGraphicFramePr>
            <a:graphicFrameLocks noDrilldown="1" noGrp="1" noMove="1" noResize="1"/>
          </p:cNvGraphicFramePr>
          <p:nvPr/>
        </p:nvGraphicFramePr>
        <p:xfrm>
          <a:off x="1013842" y="1487863"/>
          <a:ext cx="10243672" cy="393224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465285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517513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226087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2040"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Name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Sector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 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434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2744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0958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0922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53415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4350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8264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2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36580"/>
                  </a:ext>
                </a:extLst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>
            <a:off x="2645918" y="633603"/>
            <a:ext cx="1742313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1119505" y="1846707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6534658" y="1846707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8996934" y="1846707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1119505" y="2217547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6534658" y="2210308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8996934" y="2217547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9.64%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119505" y="258826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534658" y="258826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8996934" y="258826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1119505" y="295910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534658" y="295910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996934" y="295910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1119505" y="3329813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6534658" y="3329813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996934" y="3329813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19505" y="3690239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6534658" y="3690239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8996934" y="3690239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1119505" y="4040378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534658" y="4040378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8996934" y="4040378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1119505" y="438023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6534658" y="438023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8996934" y="438023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119505" y="4710430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6534658" y="4710430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996934" y="4710430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119505" y="5030343"/>
            <a:ext cx="5280914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Yes Bank Pvt Ltd.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6534658" y="5030343"/>
            <a:ext cx="2469515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Finance and Banking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8996934" y="5030343"/>
            <a:ext cx="239382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0.62%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035370"/>
      </p:ext>
    </p:extLst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EQUITY MUTUAL FUND RISK AND PORTFOLIO PERFORMANCE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096857"/>
      </p:ext>
    </p:extLst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66776"/>
      </p:ext>
    </p:extLst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22623"/>
      </p:ext>
    </p:extLst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508974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1FAFCF6-A189-174E-69E9-EEA60B59B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94179"/>
              </p:ext>
            </p:extLst>
          </p:nvPr>
        </p:nvGraphicFramePr>
        <p:xfrm>
          <a:off x="994792" y="2070958"/>
          <a:ext cx="10072866" cy="356231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AdjustHandles="1" noChangeArrowheads="1" noChangeShapeType="1" noEditPoints="1" noGrp="1" noMove="1" noResize="1" noRot="1"/>
          </p:cNvSpPr>
          <p:nvPr>
            <p:ph type="title"/>
          </p:nvPr>
        </p:nvSpPr>
        <p:spPr>
          <a:xfrm>
            <a:off x="4054806" y="855709"/>
            <a:ext cx="4138534" cy="684000"/>
          </a:xfrm>
        </p:spPr>
        <p:txBody>
          <a:bodyPr>
            <a:normAutofit fontScale="90000"/>
          </a:bodyPr>
          <a:lstStyle/>
          <a:p>
            <a:r>
              <a:rPr dirty="0" lang="en-US" sz="4000">
                <a:solidFill>
                  <a:schemeClr val="bg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Product </a:t>
            </a:r>
            <a:r>
              <a:rPr dirty="0" lang="en-US" sz="4000">
                <a:solidFill>
                  <a:srgbClr val="FFD09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Allocation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425042705"/>
      </p:ext>
    </p:extLst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857954"/>
      </p:ext>
    </p:extLst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208707"/>
      </p:ext>
    </p:extLst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872382"/>
      </p:ext>
    </p:extLst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618826"/>
      </p:ext>
    </p:extLst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11026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anchor="ctr" wrap="square">
            <a:spAutoFit/>
          </a:bodyPr>
          <a:lstStyle/>
          <a:p>
            <a:pPr algn="ctr"/>
            <a:r>
              <a:rPr dirty="0" lang="en-IN">
                <a:solidFill>
                  <a:schemeClr val="bg1">
                    <a:lumMod val="85000"/>
                  </a:schemeClr>
                </a:solidFill>
                <a:effectLst/>
                <a:latin charset="0" panose="02000403000000020004" pitchFamily="2" typeface="Helvetica Neue Light"/>
                <a:ea charset="0" panose="02000403000000020004" pitchFamily="2" typeface="Helvetica Neue Light"/>
                <a:cs charset="0" panose="02000503000000020004" pitchFamily="2" typeface="Helvetica Neue"/>
              </a:rPr>
              <a:t>Key entities or companies with significant holdings, impacting investment performance.</a:t>
            </a:r>
            <a:endParaRPr dirty="0" lang="en-US">
              <a:solidFill>
                <a:schemeClr val="bg1">
                  <a:lumMod val="85000"/>
                </a:schemeClr>
              </a:solidFill>
              <a:latin charset="0" panose="02000403000000020004" pitchFamily="2" typeface="Helvetica Neue Light"/>
              <a:ea charset="0" panose="02000403000000020004" pitchFamily="2" typeface="Helvetica Neue Light"/>
              <a:cs charset="0" panose="02000503000000020004" pitchFamily="2"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858887"/>
              </p:ext>
            </p:extLst>
          </p:nvPr>
        </p:nvGraphicFramePr>
        <p:xfrm>
          <a:off x="1279482" y="1763234"/>
          <a:ext cx="9633033" cy="356231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CDC9F94-7170-89E2-F133-01E62C3D55E0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5973585" y="674577"/>
            <a:ext cx="184484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Issuers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4582541" y="673227"/>
            <a:ext cx="1475867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2034"/>
      </p:ext>
    </p:extLst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980293"/>
      </p:ext>
    </p:extLst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dirty="0"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algn="l" defTabSz="914400" eaLnBrk="1" hangingPunct="1" indent="-228600" latinLnBrk="0" marL="228600" rtl="0">
                  <a:lnSpc>
                    <a:spcPct val="90000"/>
                  </a:lnSpc>
                  <a:spcBef>
                    <a:spcPts val="1000"/>
                  </a:spcBef>
                  <a:buFont charset="0" panose="020B0604020202020204" pitchFamily="34" typeface="Arial"/>
                  <a:buChar char="•"/>
                  <a:defRPr kern="1200"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indent="-228600" latinLnBrk="0" marL="685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indent="-228600" latinLnBrk="0" marL="1143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indent="-228600" latinLnBrk="0" marL="1600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indent="-228600" latinLnBrk="0" marL="20574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2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marL="0">
                  <a:buNone/>
                </a:pPr>
                <a:r>
                  <a:rPr dirty="0" lang="en-IN" sz="1200">
                    <a:solidFill>
                      <a:schemeClr val="bg1">
                        <a:lumMod val="85000"/>
                      </a:schemeClr>
                    </a:solidFill>
                    <a:latin charset="0" panose="02000403000000020004" pitchFamily="2" typeface="Helvetica Neue Light"/>
                    <a:ea charset="0" panose="02000403000000020004" pitchFamily="2" typeface="Helvetica Neue Light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bandRow="1" firstRow="1" last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Investment Name</a:t>
                      </a:r>
                    </a:p>
                  </a:txBody>
                  <a:tcPr anchor="ctr" marB="0" marL="180000" marR="18000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Amount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Portfolio Weight %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6 Month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1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3 Year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Std Dev</a:t>
                      </a:r>
                    </a:p>
                  </a:txBody>
                  <a:tcPr anchor="ctr" marB="0" marL="36000" marR="3600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b="1" dirty="0" sz="1200">
                          <a:latin charset="0" panose="02000503000000020004" pitchFamily="2" typeface="Helvetica Neue"/>
                          <a:ea charset="0" panose="02000503000000020004" pitchFamily="2" typeface="Helvetica Neue"/>
                          <a:cs charset="0" panose="02000503000000020004" pitchFamily="2" typeface="Helvetica Neue"/>
                        </a:rPr>
                        <a:t>Sharpe Ratio</a:t>
                      </a:r>
                    </a:p>
                  </a:txBody>
                  <a:tcPr anchor="ctr" marB="32004" marL="45720" marT="32004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0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180000" marR="182880" marT="0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0" marL="0" marR="182880" marT="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b="1" dirty="0" sz="1200"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 marB="22860" marR="457200" marT="22860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>
            <a:off x="838708" y="507619"/>
            <a:ext cx="10691495" cy="684022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8D39A"/>
                </a:solidFill>
                <a:latin typeface="Helvetica Neue"/>
              </a:rPr>
              <a:t>Debt - Large cap Fund: Fund Performance Compared to Whitelisted Funds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298831" y="2501900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4399026" y="2501900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₹1.90 Cr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5396103" y="2501900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6310503" y="2501900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7034022" y="2501900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836789" y="2501900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805164" y="2501900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593580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338689" y="2501900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11083798" y="2501900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298831" y="2771902"/>
            <a:ext cx="4085844" cy="266446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4399026" y="2771902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₹19.90 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5396103" y="2771902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6310503" y="2771902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7034022" y="2771902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7836789" y="2771902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5164" y="2771902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593580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10338689" y="2771902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11083798" y="2771902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298831" y="3041904"/>
            <a:ext cx="4085844" cy="266446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4399026" y="3041904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₹23.24 L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5396103" y="3041904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6310503" y="3041904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7034022" y="3041904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7836789" y="3041904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805164" y="3041904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593580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338689" y="3041904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1083798" y="3041904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316738" y="3311779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399026" y="3311779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₹2465.24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396103" y="331177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6310503" y="331177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7034022" y="331177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7836789" y="331177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8805164" y="331177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9593580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10338689" y="331177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11083798" y="331177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316738" y="3581781"/>
            <a:ext cx="4067810" cy="277241"/>
          </a:xfrm>
          <a:prstGeom prst="rect">
            <a:avLst/>
          </a:prstGeom>
          <a:solidFill>
            <a:srgbClr val="3F703B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4399026" y="3581781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₹99999.99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5396103" y="358178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6310503" y="358178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7034022" y="358178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7836789" y="358178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8805164" y="358178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9593580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10338689" y="358178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1083798" y="358178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298831" y="3851783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399026" y="3851783"/>
            <a:ext cx="98996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₹12.43 L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396103" y="3851783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310503" y="3851783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034022" y="3851783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7836789" y="3851783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8805164" y="3851783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9593580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10338689" y="3851783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11083798" y="3851783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298831" y="4121785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5396103" y="4121785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6310503" y="4121785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7034022" y="4121785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7836789" y="4121785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8805164" y="4121785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9593580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10338689" y="4121785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11083798" y="4121785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298831" y="4391787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5396103" y="4391787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85" id="85"/>
          <p:cNvSpPr txBox="true"/>
          <p:nvPr/>
        </p:nvSpPr>
        <p:spPr>
          <a:xfrm>
            <a:off x="6310503" y="4391787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86" id="86"/>
          <p:cNvSpPr txBox="true"/>
          <p:nvPr/>
        </p:nvSpPr>
        <p:spPr>
          <a:xfrm>
            <a:off x="7034022" y="4391787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87" id="87"/>
          <p:cNvSpPr txBox="true"/>
          <p:nvPr/>
        </p:nvSpPr>
        <p:spPr>
          <a:xfrm>
            <a:off x="7836789" y="4391787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88" id="88"/>
          <p:cNvSpPr txBox="true"/>
          <p:nvPr/>
        </p:nvSpPr>
        <p:spPr>
          <a:xfrm>
            <a:off x="8805164" y="4391787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89" id="89"/>
          <p:cNvSpPr txBox="true"/>
          <p:nvPr/>
        </p:nvSpPr>
        <p:spPr>
          <a:xfrm>
            <a:off x="9593580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0" id="90"/>
          <p:cNvSpPr txBox="true"/>
          <p:nvPr/>
        </p:nvSpPr>
        <p:spPr>
          <a:xfrm>
            <a:off x="10338689" y="4391787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91" id="91"/>
          <p:cNvSpPr txBox="true"/>
          <p:nvPr/>
        </p:nvSpPr>
        <p:spPr>
          <a:xfrm>
            <a:off x="11083798" y="4391787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92" id="92"/>
          <p:cNvSpPr txBox="true"/>
          <p:nvPr/>
        </p:nvSpPr>
        <p:spPr>
          <a:xfrm>
            <a:off x="298831" y="4661789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93" id="93"/>
          <p:cNvSpPr txBox="true"/>
          <p:nvPr/>
        </p:nvSpPr>
        <p:spPr>
          <a:xfrm>
            <a:off x="5396103" y="4661789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94" id="94"/>
          <p:cNvSpPr txBox="true"/>
          <p:nvPr/>
        </p:nvSpPr>
        <p:spPr>
          <a:xfrm>
            <a:off x="6310503" y="4661789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95" id="95"/>
          <p:cNvSpPr txBox="true"/>
          <p:nvPr/>
        </p:nvSpPr>
        <p:spPr>
          <a:xfrm>
            <a:off x="7034022" y="4661789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96" id="96"/>
          <p:cNvSpPr txBox="true"/>
          <p:nvPr/>
        </p:nvSpPr>
        <p:spPr>
          <a:xfrm>
            <a:off x="7836789" y="4661789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97" id="97"/>
          <p:cNvSpPr txBox="true"/>
          <p:nvPr/>
        </p:nvSpPr>
        <p:spPr>
          <a:xfrm>
            <a:off x="8805164" y="4661789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98" id="98"/>
          <p:cNvSpPr txBox="true"/>
          <p:nvPr/>
        </p:nvSpPr>
        <p:spPr>
          <a:xfrm>
            <a:off x="9593580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99" id="99"/>
          <p:cNvSpPr txBox="true"/>
          <p:nvPr/>
        </p:nvSpPr>
        <p:spPr>
          <a:xfrm>
            <a:off x="10338689" y="4661789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0" id="100"/>
          <p:cNvSpPr txBox="true"/>
          <p:nvPr/>
        </p:nvSpPr>
        <p:spPr>
          <a:xfrm>
            <a:off x="11083798" y="4661789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  <p:sp>
        <p:nvSpPr>
          <p:cNvPr name="TextBox 101" id="101"/>
          <p:cNvSpPr txBox="true"/>
          <p:nvPr/>
        </p:nvSpPr>
        <p:spPr>
          <a:xfrm>
            <a:off x="298831" y="4931791"/>
            <a:ext cx="4085844" cy="266446"/>
          </a:xfrm>
          <a:prstGeom prst="rect">
            <a:avLst/>
          </a:prstGeom>
          <a:solidFill>
            <a:srgbClr val="1B668A"/>
          </a:solidFill>
        </p:spPr>
        <p:txBody>
          <a:bodyPr anchor="t" rtlCol="false"/>
          <a:lstStyle/>
          <a:p>
            <a:pPr algn="l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HDFC Small Cap Fund - Direct Plan - Growth Option</a:t>
            </a:r>
            <a:endParaRPr lang="en-IN"/>
          </a:p>
        </p:txBody>
      </p:sp>
      <p:sp>
        <p:nvSpPr>
          <p:cNvPr name="TextBox 102" id="102"/>
          <p:cNvSpPr txBox="true"/>
          <p:nvPr/>
        </p:nvSpPr>
        <p:spPr>
          <a:xfrm>
            <a:off x="5396103" y="4931791"/>
            <a:ext cx="903605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55.37</a:t>
            </a:r>
            <a:endParaRPr lang="en-IN"/>
          </a:p>
        </p:txBody>
      </p:sp>
      <p:sp>
        <p:nvSpPr>
          <p:cNvPr name="TextBox 103" id="103"/>
          <p:cNvSpPr txBox="true"/>
          <p:nvPr/>
        </p:nvSpPr>
        <p:spPr>
          <a:xfrm>
            <a:off x="6310503" y="4931791"/>
            <a:ext cx="701929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-0.99</a:t>
            </a:r>
            <a:endParaRPr lang="en-IN"/>
          </a:p>
        </p:txBody>
      </p:sp>
      <p:sp>
        <p:nvSpPr>
          <p:cNvPr name="TextBox 104" id="104"/>
          <p:cNvSpPr txBox="true"/>
          <p:nvPr/>
        </p:nvSpPr>
        <p:spPr>
          <a:xfrm>
            <a:off x="7034022" y="4931791"/>
            <a:ext cx="78473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9.17</a:t>
            </a:r>
            <a:endParaRPr lang="en-IN"/>
          </a:p>
        </p:txBody>
      </p:sp>
      <p:sp>
        <p:nvSpPr>
          <p:cNvPr name="TextBox 105" id="105"/>
          <p:cNvSpPr txBox="true"/>
          <p:nvPr/>
        </p:nvSpPr>
        <p:spPr>
          <a:xfrm>
            <a:off x="7836789" y="4931791"/>
            <a:ext cx="95389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16.46</a:t>
            </a:r>
            <a:endParaRPr lang="en-IN"/>
          </a:p>
        </p:txBody>
      </p:sp>
      <p:sp>
        <p:nvSpPr>
          <p:cNvPr name="TextBox 106" id="106"/>
          <p:cNvSpPr txBox="true"/>
          <p:nvPr/>
        </p:nvSpPr>
        <p:spPr>
          <a:xfrm>
            <a:off x="8805164" y="4931791"/>
            <a:ext cx="773938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54.60</a:t>
            </a:r>
            <a:endParaRPr lang="en-IN"/>
          </a:p>
        </p:txBody>
      </p:sp>
      <p:sp>
        <p:nvSpPr>
          <p:cNvPr name="TextBox 107" id="107"/>
          <p:cNvSpPr txBox="true"/>
          <p:nvPr/>
        </p:nvSpPr>
        <p:spPr>
          <a:xfrm>
            <a:off x="9593580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33.60</a:t>
            </a:r>
            <a:endParaRPr lang="en-IN"/>
          </a:p>
        </p:txBody>
      </p:sp>
      <p:sp>
        <p:nvSpPr>
          <p:cNvPr name="TextBox 108" id="108"/>
          <p:cNvSpPr txBox="true"/>
          <p:nvPr/>
        </p:nvSpPr>
        <p:spPr>
          <a:xfrm>
            <a:off x="10338689" y="4931791"/>
            <a:ext cx="719963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9.20</a:t>
            </a:r>
            <a:endParaRPr lang="en-IN"/>
          </a:p>
        </p:txBody>
      </p:sp>
      <p:sp>
        <p:nvSpPr>
          <p:cNvPr name="TextBox 109" id="109"/>
          <p:cNvSpPr txBox="true"/>
          <p:nvPr/>
        </p:nvSpPr>
        <p:spPr>
          <a:xfrm>
            <a:off x="11083798" y="4931791"/>
            <a:ext cx="781177" cy="266446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900">
                <a:solidFill>
                  <a:srgbClr val="FFFFFF"/>
                </a:solidFill>
                <a:latin typeface="Helvetica Neue"/>
              </a:rPr>
              <a:t>5.60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304370"/>
      </p:ext>
    </p:extLst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EQUITY PMS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079590"/>
      </p:ext>
    </p:extLst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921861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25F162-380B-87EA-9B11-C66C82718AF7}"/>
              </a:ext>
            </a:extLst>
          </p:cNvPr>
          <p:cNvSpPr txBox="1">
            <a:spLocks/>
          </p:cNvSpPr>
          <p:nvPr/>
        </p:nvSpPr>
        <p:spPr>
          <a:xfrm>
            <a:off x="2956697" y="691518"/>
            <a:ext cx="530193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PMS Analysis -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8070850" y="745109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832195"/>
      </p:ext>
    </p:extLst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055701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2871789" y="685360"/>
            <a:ext cx="5255346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PMS Analysis -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8110347" y="684022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570902"/>
      </p:ext>
    </p:extLst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/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1B5BA1-BDDF-B95E-6A6C-D87D17FB2935}"/>
              </a:ext>
            </a:extLst>
          </p:cNvPr>
          <p:cNvSpPr txBox="1">
            <a:spLocks/>
          </p:cNvSpPr>
          <p:nvPr/>
        </p:nvSpPr>
        <p:spPr>
          <a:xfrm>
            <a:off x="4083590" y="588178"/>
            <a:ext cx="5084088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PMS Holdings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2066290" y="622808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284312"/>
      </p:ext>
    </p:extLst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BBCE07-41D8-0FC9-417B-3A5548A12F39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DE39C42E-3A47-71FE-DDC9-FBBF3EBD4AF3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E5D3-920C-4E08-1C49-87D000CA949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B0216-6694-273E-BFB5-33C60243915E}"/>
              </a:ext>
            </a:extLst>
          </p:cNvPr>
          <p:cNvSpPr txBox="1"/>
          <p:nvPr/>
        </p:nvSpPr>
        <p:spPr>
          <a:xfrm>
            <a:off x="3618037" y="649394"/>
            <a:ext cx="7648767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Underlying Equity PMS Holdings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197C68-EEC1-FC66-58F1-60EC1941F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46257"/>
              </p:ext>
            </p:extLst>
          </p:nvPr>
        </p:nvGraphicFramePr>
        <p:xfrm>
          <a:off x="925195" y="1354040"/>
          <a:ext cx="10342986" cy="407177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713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958442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41109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73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302403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Sector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Capitalization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>
            <a:off x="1587500" y="662305"/>
            <a:ext cx="2030349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950341" y="176745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5558155" y="176745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8801608" y="176745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9935464" y="176745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950341" y="213829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5558155" y="213829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8801608" y="213829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9935464" y="213829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950341" y="250913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558155" y="250913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8801608" y="250913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9935464" y="250913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50341" y="287985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5558155" y="287985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801608" y="287985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9935464" y="287985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950341" y="325069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5558155" y="325069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801608" y="325069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935464" y="325069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950341" y="362140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5558155" y="362140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1608" y="362140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935464" y="362140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950341" y="399224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5558155" y="399224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801608" y="399224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9935464" y="399224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950341" y="436295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5558155" y="436295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8801608" y="436295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9935464" y="436295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950341" y="473379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5558155" y="473379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8801608" y="473379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9935464" y="473379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950341" y="5104511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558155" y="5104511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8801608" y="5104511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9935464" y="5104511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617051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E42A3B-AA06-C0F8-49E6-E4C6EEB56B7B}"/>
              </a:ext>
            </a:extLst>
          </p:cNvPr>
          <p:cNvGraphicFramePr>
            <a:graphicFrameLocks noDrilldown="1" noGrp="1" noMove="1" noResize="1"/>
          </p:cNvGraphicFramePr>
          <p:nvPr>
            <p:extLst>
              <p:ext uri="{D42A27DB-BD31-4B8C-83A1-F6EECF244321}">
                <p14:modId xmlns:p14="http://schemas.microsoft.com/office/powerpoint/2010/main" val="1301255217"/>
              </p:ext>
            </p:extLst>
          </p:nvPr>
        </p:nvGraphicFramePr>
        <p:xfrm>
          <a:off x="839079" y="1501991"/>
          <a:ext cx="10240609" cy="394382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1909862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452900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53492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76334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335731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253713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277149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290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9D9F1E-3D3B-9726-626C-D0C2EE7AD4DB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5E8EB-B14A-8B05-0510-E3EAE5EE4E67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4861560" y="673044"/>
            <a:ext cx="4194858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Product Holdings</a:t>
            </a:r>
          </a:p>
        </p:txBody>
      </p:sp>
      <p:sp>
        <p:nvSpPr>
          <p:cNvPr name="TextBox 2" id="2"/>
          <p:cNvSpPr txBox="true"/>
          <p:nvPr/>
        </p:nvSpPr>
        <p:spPr>
          <a:xfrm>
            <a:off x="3135503" y="669544"/>
            <a:ext cx="1724279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Top 10</a:t>
            </a:r>
            <a:endParaRPr lang="en-IN"/>
          </a:p>
        </p:txBody>
      </p:sp>
      <p:sp>
        <p:nvSpPr>
          <p:cNvPr name="TextBox 5" id="5"/>
          <p:cNvSpPr txBox="true"/>
          <p:nvPr/>
        </p:nvSpPr>
        <p:spPr>
          <a:xfrm>
            <a:off x="1018794" y="1839468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2894203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4298188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5792089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7192391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8531606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9755505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1018794" y="1839468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2894203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4298188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5792089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7192391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8531606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9755505" y="183946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1018794" y="2210308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2894203" y="221030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4298188" y="221030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5792089" y="221030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7192391" y="221030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8531606" y="221030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9755505" y="2210308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1018794" y="2581021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2894203" y="258102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4298188" y="258102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5792089" y="258102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7192391" y="258102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531606" y="258102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9755505" y="258102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1018794" y="2951861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2894203" y="295186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4298188" y="295186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5792089" y="295186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7192391" y="295186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8531606" y="295186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9755505" y="2951861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1018794" y="3322574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2894203" y="332257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4298188" y="332257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5792089" y="332257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7192391" y="332257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8531606" y="332257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9755505" y="332257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1018794" y="3693414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2894203" y="369341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4298188" y="369341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5792089" y="369341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7192391" y="369341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8531606" y="369341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9755505" y="369341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1018794" y="4064254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2894203" y="406425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4298188" y="406425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5792089" y="406425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7192391" y="406425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8531606" y="406425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9755505" y="4064254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1018794" y="4434967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2894203" y="443496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4298188" y="443496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5792089" y="443496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7192391" y="443496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8531606" y="443496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9755505" y="443496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1018794" y="4805807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2894203" y="480580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4298188" y="480580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5792089" y="480580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7192391" y="480580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8531606" y="480580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9755505" y="4805807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78" id="78"/>
          <p:cNvSpPr txBox="true"/>
          <p:nvPr/>
        </p:nvSpPr>
        <p:spPr>
          <a:xfrm>
            <a:off x="1018794" y="5176520"/>
            <a:ext cx="1936750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PMS</a:t>
            </a:r>
            <a:endParaRPr lang="en-IN"/>
          </a:p>
        </p:txBody>
      </p:sp>
      <p:sp>
        <p:nvSpPr>
          <p:cNvPr name="TextBox 79" id="79"/>
          <p:cNvSpPr txBox="true"/>
          <p:nvPr/>
        </p:nvSpPr>
        <p:spPr>
          <a:xfrm>
            <a:off x="2894203" y="5176520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80" id="80"/>
          <p:cNvSpPr txBox="true"/>
          <p:nvPr/>
        </p:nvSpPr>
        <p:spPr>
          <a:xfrm>
            <a:off x="4298188" y="5176520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81" id="81"/>
          <p:cNvSpPr txBox="true"/>
          <p:nvPr/>
        </p:nvSpPr>
        <p:spPr>
          <a:xfrm>
            <a:off x="5792089" y="5176520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₹86.76Cr</a:t>
            </a:r>
            <a:endParaRPr lang="en-IN"/>
          </a:p>
        </p:txBody>
      </p:sp>
      <p:sp>
        <p:nvSpPr>
          <p:cNvPr name="TextBox 82" id="82"/>
          <p:cNvSpPr txBox="true"/>
          <p:nvPr/>
        </p:nvSpPr>
        <p:spPr>
          <a:xfrm>
            <a:off x="7192391" y="5176520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83" id="83"/>
          <p:cNvSpPr txBox="true"/>
          <p:nvPr/>
        </p:nvSpPr>
        <p:spPr>
          <a:xfrm>
            <a:off x="8531606" y="5176520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  <p:sp>
        <p:nvSpPr>
          <p:cNvPr name="TextBox 84" id="84"/>
          <p:cNvSpPr txBox="true"/>
          <p:nvPr/>
        </p:nvSpPr>
        <p:spPr>
          <a:xfrm>
            <a:off x="9755505" y="5176520"/>
            <a:ext cx="1400302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10.2%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24874"/>
      </p:ext>
    </p:extLst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EQUITY AIF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665908"/>
      </p:ext>
    </p:extLst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3100388" y="710129"/>
            <a:ext cx="530193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AIF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91404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name="TextBox 5" id="5"/>
          <p:cNvSpPr txBox="true"/>
          <p:nvPr/>
        </p:nvSpPr>
        <p:spPr>
          <a:xfrm>
            <a:off x="8070850" y="745109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763253"/>
      </p:ext>
    </p:extLst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661109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9DA86A-5809-A762-D962-31C47E81FCC7}"/>
              </a:ext>
            </a:extLst>
          </p:cNvPr>
          <p:cNvSpPr txBox="1">
            <a:spLocks/>
          </p:cNvSpPr>
          <p:nvPr/>
        </p:nvSpPr>
        <p:spPr>
          <a:xfrm>
            <a:off x="3122163" y="685360"/>
            <a:ext cx="4988417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AIF Analysis -</a:t>
            </a:r>
          </a:p>
        </p:txBody>
      </p:sp>
      <p:sp>
        <p:nvSpPr>
          <p:cNvPr name="TextBox 7" id="7"/>
          <p:cNvSpPr txBox="true"/>
          <p:nvPr/>
        </p:nvSpPr>
        <p:spPr>
          <a:xfrm>
            <a:off x="8110347" y="684022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01530"/>
      </p:ext>
    </p:extLst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EFE1-7595-8A48-4EC6-6D5BC2F9FABB}"/>
              </a:ext>
            </a:extLst>
          </p:cNvPr>
          <p:cNvSpPr txBox="1">
            <a:spLocks/>
          </p:cNvSpPr>
          <p:nvPr/>
        </p:nvSpPr>
        <p:spPr>
          <a:xfrm>
            <a:off x="4031338" y="601241"/>
            <a:ext cx="5084088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Equity AIF Holdings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/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>
            <a:off x="2066290" y="622808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1" id="11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001550"/>
      </p:ext>
    </p:extLst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BBCE07-41D8-0FC9-417B-3A5548A12F39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DE39C42E-3A47-71FE-DDC9-FBBF3EBD4AF3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E5D3-920C-4E08-1C49-87D000CA9495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B0216-6694-273E-BFB5-33C60243915E}"/>
              </a:ext>
            </a:extLst>
          </p:cNvPr>
          <p:cNvSpPr txBox="1"/>
          <p:nvPr/>
        </p:nvSpPr>
        <p:spPr>
          <a:xfrm>
            <a:off x="3618038" y="649394"/>
            <a:ext cx="7369050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Underlying Equity AIF Holdings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197C68-EEC1-FC66-58F1-60EC1941F48E}"/>
              </a:ext>
            </a:extLst>
          </p:cNvPr>
          <p:cNvGraphicFramePr>
            <a:graphicFrameLocks/>
          </p:cNvGraphicFramePr>
          <p:nvPr/>
        </p:nvGraphicFramePr>
        <p:xfrm>
          <a:off x="925195" y="1354040"/>
          <a:ext cx="10342986" cy="407177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713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958442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41109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73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302403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Sector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i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charset="0" panose="02000503000000020004" pitchFamily="2" typeface="Helvetica Neue Medium"/>
                          <a:ea charset="0" panose="02000503000000020004" pitchFamily="2" typeface="Helvetica Neue Medium"/>
                          <a:cs charset="0" panose="02000503000000020004" pitchFamily="2" typeface="Helvetica Neue Medium"/>
                        </a:rPr>
                        <a:t>Capitalization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baseline="0" cap="none" dirty="0" i="0" kern="1200" kumimoji="0" lang="en-US" noProof="0" normalizeH="0" spc="0" strike="noStrike" sz="1000" u="none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10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>
            <a:off x="1587500" y="662305"/>
            <a:ext cx="2030349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7" id="7"/>
          <p:cNvSpPr txBox="true"/>
          <p:nvPr/>
        </p:nvSpPr>
        <p:spPr>
          <a:xfrm>
            <a:off x="950341" y="176745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5558155" y="176745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8801608" y="176745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9935464" y="176745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950341" y="213829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5558155" y="213829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8801608" y="213829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9935464" y="213829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950341" y="2509139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558155" y="2509139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8801608" y="2509139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9935464" y="2509139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50341" y="287985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5558155" y="287985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8801608" y="287985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9935464" y="287985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950341" y="3250692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5558155" y="3250692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801608" y="3250692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935464" y="3250692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950341" y="362140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5558155" y="362140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8801608" y="362140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9935464" y="362140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950341" y="3992245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5558155" y="3992245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8801608" y="3992245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9935464" y="3992245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950341" y="436295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5558155" y="436295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8801608" y="436295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9935464" y="436295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950341" y="4733798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5558155" y="4733798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8801608" y="4733798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9935464" y="4733798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950341" y="5104511"/>
            <a:ext cx="4604131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Equirus Long Horizon Fund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558155" y="5104511"/>
            <a:ext cx="3247009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Multi Cap Fund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8801608" y="5104511"/>
            <a:ext cx="1133983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₹24.76L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9935464" y="5104511"/>
            <a:ext cx="1331976" cy="37084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1200">
                <a:solidFill>
                  <a:srgbClr val="FFFFFF"/>
                </a:solidFill>
                <a:latin typeface="Helvetica Neue"/>
              </a:rPr>
              <a:t>50.91%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8735"/>
      </p:ext>
    </p:extLst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Move="1" noResize="1" noRot="1" noUngrp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AdjustHandles="1" noChangeArrowheads="1" noChangeShapeType="1" noEditPoints="1" noGrp="1" noMove="1" noResize="1" noRot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tIns="756000"/>
            <a:lstStyle/>
            <a:p>
              <a:pPr algn="ctr"/>
              <a:endParaRPr dirty="0" lang="en-US" sz="2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AdjustHandles="1" noChangeArrowheads="1" noChangeShapeType="1" noEditPoints="1" noGrp="1" noMove="1" noResize="1" noRot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descr="A white text on a black background  Description automatically generated" id="7" name="Picture 6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  <p:sp>
        <p:nvSpPr>
          <p:cNvPr name="TextBox 2" id="2"/>
          <p:cNvSpPr txBox="true"/>
          <p:nvPr/>
        </p:nvSpPr>
        <p:spPr>
          <a:xfrm>
            <a:off x="2696210" y="3513455"/>
            <a:ext cx="6800088" cy="521970"/>
          </a:xfrm>
          <a:prstGeom prst="rect">
            <a:avLst/>
          </a:prstGeom>
        </p:spPr>
        <p:txBody>
          <a:bodyPr anchor="t" rtlCol="false"/>
          <a:lstStyle/>
          <a:p>
            <a:pPr algn="ctr">
              <a:defRPr/>
            </a:pPr>
            <a:r>
              <a:rPr lang="en-US" sz="2800">
                <a:solidFill>
                  <a:srgbClr val="FFFFFF"/>
                </a:solidFill>
                <a:latin typeface="Helvetica Neue"/>
              </a:rPr>
              <a:t>DIRECT EQUITY ANALYSIS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324747"/>
      </p:ext>
    </p:extLst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09270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D1F3BE-8AB1-8E29-CC65-FCE73A6E870A}"/>
              </a:ext>
            </a:extLst>
          </p:cNvPr>
          <p:cNvSpPr txBox="1">
            <a:spLocks/>
          </p:cNvSpPr>
          <p:nvPr/>
        </p:nvSpPr>
        <p:spPr>
          <a:xfrm>
            <a:off x="2711220" y="710129"/>
            <a:ext cx="547338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Direct Equity Analysis -</a:t>
            </a:r>
          </a:p>
        </p:txBody>
      </p:sp>
      <p:sp>
        <p:nvSpPr>
          <p:cNvPr name="TextBox 6" id="6"/>
          <p:cNvSpPr txBox="true"/>
          <p:nvPr/>
        </p:nvSpPr>
        <p:spPr>
          <a:xfrm>
            <a:off x="8070850" y="745109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95159"/>
      </p:ext>
    </p:extLst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dirty="0"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781935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2657475" y="685360"/>
            <a:ext cx="5469660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Direct Equity Analysis -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8110347" y="684022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₹1.99Cr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739678"/>
      </p:ext>
    </p:extLst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3" name="Picture 2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AdjustHandles="1" noChangeArrowheads="1" noChangeShapeType="1" noEditPoints="1" noGrp="1" noMove="1" noResize="1" noRot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/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bandRow="1" first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</a:rPr>
                        <a:t>Total returns</a:t>
                      </a:r>
                      <a:endParaRPr b="0" dirty="0" i="0" lang="en-US" sz="1200">
                        <a:ln>
                          <a:noFill/>
                        </a:ln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0" dirty="0" lang="en-US" sz="12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b="0" dirty="0" i="0" lang="en-US" sz="12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 Medium"/>
                        <a:ea charset="0" panose="02000503000000020004" pitchFamily="2" typeface="Helvetica Neue Medium"/>
                        <a:cs charset="0" panose="02000503000000020004" pitchFamily="2" typeface="Helvetica Neue Medium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503000000020004" pitchFamily="2" typeface="Helvetica Neue"/>
                        <a:ea charset="0" panose="02000503000000020004" pitchFamily="2" typeface="Helvetica Neue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  <a:cs charset="0" panose="02000503000000020004" pitchFamily="2" typeface="Helvetica Neue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b="0" dirty="0" i="0" lang="en-US" sz="800">
                        <a:ln>
                          <a:noFill/>
                        </a:ln>
                        <a:solidFill>
                          <a:schemeClr val="bg1"/>
                        </a:solidFill>
                        <a:latin charset="0" panose="02000403000000020004" pitchFamily="2" typeface="Helvetica Neue Light"/>
                        <a:ea charset="0" panose="02000403000000020004" pitchFamily="2" typeface="Helvetica Neue Light"/>
                      </a:endParaRPr>
                    </a:p>
                  </a:txBody>
                  <a:tcPr anchor="ctr">
                    <a:lnL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10DC0EC-DD90-64B2-8BAC-65C219D60F8C}"/>
              </a:ext>
            </a:extLst>
          </p:cNvPr>
          <p:cNvSpPr txBox="1">
            <a:spLocks/>
          </p:cNvSpPr>
          <p:nvPr/>
        </p:nvSpPr>
        <p:spPr>
          <a:xfrm>
            <a:off x="4067856" y="601241"/>
            <a:ext cx="5243513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4000">
                <a:solidFill>
                  <a:srgbClr val="FFD191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Direct Equity Holdings</a:t>
            </a:r>
          </a:p>
        </p:txBody>
      </p:sp>
      <p:sp>
        <p:nvSpPr>
          <p:cNvPr name="TextBox 4" id="4"/>
          <p:cNvSpPr txBox="true"/>
          <p:nvPr/>
        </p:nvSpPr>
        <p:spPr>
          <a:xfrm>
            <a:off x="2066290" y="622808"/>
            <a:ext cx="2102358" cy="709168"/>
          </a:xfrm>
          <a:prstGeom prst="rect">
            <a:avLst/>
          </a:prstGeom>
        </p:spPr>
        <p:txBody>
          <a:bodyPr anchor="t" rtlCol="false"/>
          <a:lstStyle/>
          <a:p>
            <a:pPr algn="r">
              <a:defRPr/>
            </a:pPr>
            <a:r>
              <a:rPr lang="en-US" sz="4000">
                <a:solidFill>
                  <a:srgbClr val="FFFFFF"/>
                </a:solidFill>
                <a:latin typeface="Helvetica Neue"/>
              </a:rPr>
              <a:t>All</a:t>
            </a:r>
            <a:endParaRPr lang="en-IN"/>
          </a:p>
        </p:txBody>
      </p:sp>
      <p:sp>
        <p:nvSpPr>
          <p:cNvPr name="TextBox 6" id="6"/>
          <p:cNvSpPr txBox="true"/>
          <p:nvPr/>
        </p:nvSpPr>
        <p:spPr>
          <a:xfrm>
            <a:off x="309626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8" id="8"/>
          <p:cNvSpPr txBox="true"/>
          <p:nvPr/>
        </p:nvSpPr>
        <p:spPr>
          <a:xfrm>
            <a:off x="4186555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9" id="9"/>
          <p:cNvSpPr txBox="true"/>
          <p:nvPr/>
        </p:nvSpPr>
        <p:spPr>
          <a:xfrm>
            <a:off x="5640959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0" id="10"/>
          <p:cNvSpPr txBox="true"/>
          <p:nvPr/>
        </p:nvSpPr>
        <p:spPr>
          <a:xfrm>
            <a:off x="685406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2" id="12"/>
          <p:cNvSpPr txBox="true"/>
          <p:nvPr/>
        </p:nvSpPr>
        <p:spPr>
          <a:xfrm>
            <a:off x="829043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3" id="13"/>
          <p:cNvSpPr txBox="true"/>
          <p:nvPr/>
        </p:nvSpPr>
        <p:spPr>
          <a:xfrm>
            <a:off x="9463913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4" id="14"/>
          <p:cNvSpPr txBox="true"/>
          <p:nvPr/>
        </p:nvSpPr>
        <p:spPr>
          <a:xfrm>
            <a:off x="10612247" y="181432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15" id="15"/>
          <p:cNvSpPr txBox="true"/>
          <p:nvPr/>
        </p:nvSpPr>
        <p:spPr>
          <a:xfrm>
            <a:off x="309626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16" id="16"/>
          <p:cNvSpPr txBox="true"/>
          <p:nvPr/>
        </p:nvSpPr>
        <p:spPr>
          <a:xfrm>
            <a:off x="4186555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7" id="17"/>
          <p:cNvSpPr txBox="true"/>
          <p:nvPr/>
        </p:nvSpPr>
        <p:spPr>
          <a:xfrm>
            <a:off x="5640959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8" id="18"/>
          <p:cNvSpPr txBox="true"/>
          <p:nvPr/>
        </p:nvSpPr>
        <p:spPr>
          <a:xfrm>
            <a:off x="68540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19" id="19"/>
          <p:cNvSpPr txBox="true"/>
          <p:nvPr/>
        </p:nvSpPr>
        <p:spPr>
          <a:xfrm>
            <a:off x="828916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0" id="20"/>
          <p:cNvSpPr txBox="true"/>
          <p:nvPr/>
        </p:nvSpPr>
        <p:spPr>
          <a:xfrm>
            <a:off x="9463913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1" id="21"/>
          <p:cNvSpPr txBox="true"/>
          <p:nvPr/>
        </p:nvSpPr>
        <p:spPr>
          <a:xfrm>
            <a:off x="10612247" y="2152650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2" id="22"/>
          <p:cNvSpPr txBox="true"/>
          <p:nvPr/>
        </p:nvSpPr>
        <p:spPr>
          <a:xfrm>
            <a:off x="309626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23" id="23"/>
          <p:cNvSpPr txBox="true"/>
          <p:nvPr/>
        </p:nvSpPr>
        <p:spPr>
          <a:xfrm>
            <a:off x="4186555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4" id="24"/>
          <p:cNvSpPr txBox="true"/>
          <p:nvPr/>
        </p:nvSpPr>
        <p:spPr>
          <a:xfrm>
            <a:off x="5640959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5" id="25"/>
          <p:cNvSpPr txBox="true"/>
          <p:nvPr/>
        </p:nvSpPr>
        <p:spPr>
          <a:xfrm>
            <a:off x="685406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26" id="26"/>
          <p:cNvSpPr txBox="true"/>
          <p:nvPr/>
        </p:nvSpPr>
        <p:spPr>
          <a:xfrm>
            <a:off x="829043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7" id="27"/>
          <p:cNvSpPr txBox="true"/>
          <p:nvPr/>
        </p:nvSpPr>
        <p:spPr>
          <a:xfrm>
            <a:off x="9463913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8" id="28"/>
          <p:cNvSpPr txBox="true"/>
          <p:nvPr/>
        </p:nvSpPr>
        <p:spPr>
          <a:xfrm>
            <a:off x="10612247" y="2491105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29" id="29"/>
          <p:cNvSpPr txBox="true"/>
          <p:nvPr/>
        </p:nvSpPr>
        <p:spPr>
          <a:xfrm>
            <a:off x="309626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0" id="30"/>
          <p:cNvSpPr txBox="true"/>
          <p:nvPr/>
        </p:nvSpPr>
        <p:spPr>
          <a:xfrm>
            <a:off x="4186555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1" id="31"/>
          <p:cNvSpPr txBox="true"/>
          <p:nvPr/>
        </p:nvSpPr>
        <p:spPr>
          <a:xfrm>
            <a:off x="5640959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2" id="32"/>
          <p:cNvSpPr txBox="true"/>
          <p:nvPr/>
        </p:nvSpPr>
        <p:spPr>
          <a:xfrm>
            <a:off x="685406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3" id="33"/>
          <p:cNvSpPr txBox="true"/>
          <p:nvPr/>
        </p:nvSpPr>
        <p:spPr>
          <a:xfrm>
            <a:off x="829043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4" id="34"/>
          <p:cNvSpPr txBox="true"/>
          <p:nvPr/>
        </p:nvSpPr>
        <p:spPr>
          <a:xfrm>
            <a:off x="9463913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5" id="35"/>
          <p:cNvSpPr txBox="true"/>
          <p:nvPr/>
        </p:nvSpPr>
        <p:spPr>
          <a:xfrm>
            <a:off x="10612247" y="2829433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36" id="36"/>
          <p:cNvSpPr txBox="true"/>
          <p:nvPr/>
        </p:nvSpPr>
        <p:spPr>
          <a:xfrm>
            <a:off x="309626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37" id="37"/>
          <p:cNvSpPr txBox="true"/>
          <p:nvPr/>
        </p:nvSpPr>
        <p:spPr>
          <a:xfrm>
            <a:off x="4186555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8" id="38"/>
          <p:cNvSpPr txBox="true"/>
          <p:nvPr/>
        </p:nvSpPr>
        <p:spPr>
          <a:xfrm>
            <a:off x="5640959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39" id="39"/>
          <p:cNvSpPr txBox="true"/>
          <p:nvPr/>
        </p:nvSpPr>
        <p:spPr>
          <a:xfrm>
            <a:off x="685406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0" id="40"/>
          <p:cNvSpPr txBox="true"/>
          <p:nvPr/>
        </p:nvSpPr>
        <p:spPr>
          <a:xfrm>
            <a:off x="829043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1" id="41"/>
          <p:cNvSpPr txBox="true"/>
          <p:nvPr/>
        </p:nvSpPr>
        <p:spPr>
          <a:xfrm>
            <a:off x="9463913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2" id="42"/>
          <p:cNvSpPr txBox="true"/>
          <p:nvPr/>
        </p:nvSpPr>
        <p:spPr>
          <a:xfrm>
            <a:off x="10612247" y="3167888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3" id="43"/>
          <p:cNvSpPr txBox="true"/>
          <p:nvPr/>
        </p:nvSpPr>
        <p:spPr>
          <a:xfrm>
            <a:off x="309626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44" id="44"/>
          <p:cNvSpPr txBox="true"/>
          <p:nvPr/>
        </p:nvSpPr>
        <p:spPr>
          <a:xfrm>
            <a:off x="4186555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5" id="45"/>
          <p:cNvSpPr txBox="true"/>
          <p:nvPr/>
        </p:nvSpPr>
        <p:spPr>
          <a:xfrm>
            <a:off x="5640959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6" id="46"/>
          <p:cNvSpPr txBox="true"/>
          <p:nvPr/>
        </p:nvSpPr>
        <p:spPr>
          <a:xfrm>
            <a:off x="685406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47" id="47"/>
          <p:cNvSpPr txBox="true"/>
          <p:nvPr/>
        </p:nvSpPr>
        <p:spPr>
          <a:xfrm>
            <a:off x="829043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8" id="48"/>
          <p:cNvSpPr txBox="true"/>
          <p:nvPr/>
        </p:nvSpPr>
        <p:spPr>
          <a:xfrm>
            <a:off x="9463913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49" id="49"/>
          <p:cNvSpPr txBox="true"/>
          <p:nvPr/>
        </p:nvSpPr>
        <p:spPr>
          <a:xfrm>
            <a:off x="10612247" y="3506216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0" id="50"/>
          <p:cNvSpPr txBox="true"/>
          <p:nvPr/>
        </p:nvSpPr>
        <p:spPr>
          <a:xfrm>
            <a:off x="309626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1" id="51"/>
          <p:cNvSpPr txBox="true"/>
          <p:nvPr/>
        </p:nvSpPr>
        <p:spPr>
          <a:xfrm>
            <a:off x="4186555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2" id="52"/>
          <p:cNvSpPr txBox="true"/>
          <p:nvPr/>
        </p:nvSpPr>
        <p:spPr>
          <a:xfrm>
            <a:off x="5640959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3" id="53"/>
          <p:cNvSpPr txBox="true"/>
          <p:nvPr/>
        </p:nvSpPr>
        <p:spPr>
          <a:xfrm>
            <a:off x="685406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4" id="54"/>
          <p:cNvSpPr txBox="true"/>
          <p:nvPr/>
        </p:nvSpPr>
        <p:spPr>
          <a:xfrm>
            <a:off x="829043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5" id="55"/>
          <p:cNvSpPr txBox="true"/>
          <p:nvPr/>
        </p:nvSpPr>
        <p:spPr>
          <a:xfrm>
            <a:off x="9463913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6" id="56"/>
          <p:cNvSpPr txBox="true"/>
          <p:nvPr/>
        </p:nvSpPr>
        <p:spPr>
          <a:xfrm>
            <a:off x="10612247" y="3844671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57" id="57"/>
          <p:cNvSpPr txBox="true"/>
          <p:nvPr/>
        </p:nvSpPr>
        <p:spPr>
          <a:xfrm>
            <a:off x="309626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58" id="58"/>
          <p:cNvSpPr txBox="true"/>
          <p:nvPr/>
        </p:nvSpPr>
        <p:spPr>
          <a:xfrm>
            <a:off x="4186555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59" id="59"/>
          <p:cNvSpPr txBox="true"/>
          <p:nvPr/>
        </p:nvSpPr>
        <p:spPr>
          <a:xfrm>
            <a:off x="5640959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0" id="60"/>
          <p:cNvSpPr txBox="true"/>
          <p:nvPr/>
        </p:nvSpPr>
        <p:spPr>
          <a:xfrm>
            <a:off x="685406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1" id="61"/>
          <p:cNvSpPr txBox="true"/>
          <p:nvPr/>
        </p:nvSpPr>
        <p:spPr>
          <a:xfrm>
            <a:off x="829043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2" id="62"/>
          <p:cNvSpPr txBox="true"/>
          <p:nvPr/>
        </p:nvSpPr>
        <p:spPr>
          <a:xfrm>
            <a:off x="9463913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3" id="63"/>
          <p:cNvSpPr txBox="true"/>
          <p:nvPr/>
        </p:nvSpPr>
        <p:spPr>
          <a:xfrm>
            <a:off x="10612247" y="4182999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4" id="64"/>
          <p:cNvSpPr txBox="true"/>
          <p:nvPr/>
        </p:nvSpPr>
        <p:spPr>
          <a:xfrm>
            <a:off x="309626" y="4521327"/>
            <a:ext cx="452132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65" id="65"/>
          <p:cNvSpPr txBox="true"/>
          <p:nvPr/>
        </p:nvSpPr>
        <p:spPr>
          <a:xfrm>
            <a:off x="4186555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6" id="66"/>
          <p:cNvSpPr txBox="true"/>
          <p:nvPr/>
        </p:nvSpPr>
        <p:spPr>
          <a:xfrm>
            <a:off x="5640959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7" id="67"/>
          <p:cNvSpPr txBox="true"/>
          <p:nvPr/>
        </p:nvSpPr>
        <p:spPr>
          <a:xfrm>
            <a:off x="685406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68" id="68"/>
          <p:cNvSpPr txBox="true"/>
          <p:nvPr/>
        </p:nvSpPr>
        <p:spPr>
          <a:xfrm>
            <a:off x="829043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69" id="69"/>
          <p:cNvSpPr txBox="true"/>
          <p:nvPr/>
        </p:nvSpPr>
        <p:spPr>
          <a:xfrm>
            <a:off x="9463913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0" id="70"/>
          <p:cNvSpPr txBox="true"/>
          <p:nvPr/>
        </p:nvSpPr>
        <p:spPr>
          <a:xfrm>
            <a:off x="10612247" y="4521327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1" id="71"/>
          <p:cNvSpPr txBox="true"/>
          <p:nvPr/>
        </p:nvSpPr>
        <p:spPr>
          <a:xfrm>
            <a:off x="309626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Quant Small Cap</a:t>
            </a:r>
            <a:endParaRPr lang="en-IN"/>
          </a:p>
        </p:txBody>
      </p:sp>
      <p:sp>
        <p:nvSpPr>
          <p:cNvPr name="TextBox 72" id="72"/>
          <p:cNvSpPr txBox="true"/>
          <p:nvPr/>
        </p:nvSpPr>
        <p:spPr>
          <a:xfrm>
            <a:off x="4186555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3" id="73"/>
          <p:cNvSpPr txBox="true"/>
          <p:nvPr/>
        </p:nvSpPr>
        <p:spPr>
          <a:xfrm>
            <a:off x="5640959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4" id="74"/>
          <p:cNvSpPr txBox="true"/>
          <p:nvPr/>
        </p:nvSpPr>
        <p:spPr>
          <a:xfrm>
            <a:off x="685406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₹86.0Cr</a:t>
            </a:r>
            <a:endParaRPr lang="en-IN"/>
          </a:p>
        </p:txBody>
      </p:sp>
      <p:sp>
        <p:nvSpPr>
          <p:cNvPr name="TextBox 75" id="75"/>
          <p:cNvSpPr txBox="true"/>
          <p:nvPr/>
        </p:nvSpPr>
        <p:spPr>
          <a:xfrm>
            <a:off x="829043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6" id="76"/>
          <p:cNvSpPr txBox="true"/>
          <p:nvPr/>
        </p:nvSpPr>
        <p:spPr>
          <a:xfrm>
            <a:off x="9463913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  <p:sp>
        <p:nvSpPr>
          <p:cNvPr name="TextBox 77" id="77"/>
          <p:cNvSpPr txBox="true"/>
          <p:nvPr/>
        </p:nvSpPr>
        <p:spPr>
          <a:xfrm>
            <a:off x="10612247" y="4859782"/>
            <a:ext cx="3934587" cy="338328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 sz="800">
                <a:solidFill>
                  <a:srgbClr val="FFFFFF"/>
                </a:solidFill>
                <a:latin typeface="Helvetica Neue"/>
              </a:rPr>
              <a:t>10.2 %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993461"/>
      </p:ext>
    </p:extLst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AdjustHandles="1" noChangeArrowheads="1" noChangeShapeType="1" noCrop="1" noEditPoints="1" noGrp="1" noMove="1" noResize="1" noRo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descr="A white text on a black background  Description automatically generated" id="4" name="Picture 3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/>
          </p:cNvSpPr>
          <p:nvPr/>
        </p:nvSpPr>
        <p:spPr>
          <a:xfrm>
            <a:off x="309005" y="1313794"/>
            <a:ext cx="11578195" cy="5293384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rtlCol="0" wrap="square">
            <a:noAutofit/>
          </a:bodyPr>
          <a:lstStyle/>
          <a:p>
            <a:r>
              <a:rPr dirty="0" lang="en-US" sz="1200">
                <a:solidFill>
                  <a:schemeClr val="bg1">
                    <a:lumMod val="75000"/>
                  </a:schemeClr>
                </a:solidFill>
                <a:latin charset="0" panose="02000403000000020004" pitchFamily="2" typeface="Helvetica Neue Light"/>
                <a:ea charset="0" panose="02000403000000020004" pitchFamily="2" typeface="Helvetica Neue Light"/>
              </a:rPr>
              <a:t>Remarks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988726-9E4E-31B2-7596-71C97C4DBBE0}"/>
              </a:ext>
            </a:extLst>
          </p:cNvPr>
          <p:cNvSpPr txBox="1">
            <a:spLocks/>
          </p:cNvSpPr>
          <p:nvPr/>
        </p:nvSpPr>
        <p:spPr>
          <a:xfrm>
            <a:off x="749998" y="658661"/>
            <a:ext cx="10692000" cy="4801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lang="en-US" sz="2800">
                <a:solidFill>
                  <a:srgbClr val="FCBD7A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5606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10740</TotalTime>
  <Words>1307</Words>
  <Application>Microsoft Macintosh PowerPoint</Application>
  <PresentationFormat>Widescreen</PresentationFormat>
  <Paragraphs>510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Aptos</vt:lpstr>
      <vt:lpstr>Aptos Display</vt:lpstr>
      <vt:lpstr>Arial</vt:lpstr>
      <vt:lpstr>Helvetica Neue</vt:lpstr>
      <vt:lpstr>Helvetica Neue Light</vt:lpstr>
      <vt:lpstr>Helvetica Neue Medium</vt:lpstr>
      <vt:lpstr>Office Theme</vt:lpstr>
      <vt:lpstr>PowerPoint Presentation</vt:lpstr>
      <vt:lpstr>PowerPoint Presentation</vt:lpstr>
      <vt:lpstr>PowerPoint Presentation</vt:lpstr>
      <vt:lpstr>Portfolio Overview</vt:lpstr>
      <vt:lpstr>Asset Allocation</vt:lpstr>
      <vt:lpstr>Portfolio Allocation</vt:lpstr>
      <vt:lpstr>Product Allocation</vt:lpstr>
      <vt:lpstr>PowerPoint Presentation</vt:lpstr>
      <vt:lpstr>PowerPoint Presentation</vt:lpstr>
      <vt:lpstr>PowerPoint Presentation</vt:lpstr>
      <vt:lpstr>PowerPoint Presentation</vt:lpstr>
      <vt:lpstr>Allocation by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Equity Stocks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Equity Mutual Fund Stocks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2024-03-04T10:33:27Z</dcterms:created>
  <dc:creator>Dipti Sarkar (Intern)</dc:creator>
  <cp:lastModifiedBy>Shashwat Singh</cp:lastModifiedBy>
  <dcterms:modified xsi:type="dcterms:W3CDTF">2024-04-11T12:23:28Z</dcterms:modified>
  <cp:revision>131</cp:revision>
  <dc:title>PowerPoint Presentation</dc:title>
</cp:coreProperties>
</file>